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0" r:id="rId5"/>
    <p:sldId id="266" r:id="rId6"/>
    <p:sldId id="261" r:id="rId7"/>
    <p:sldId id="259" r:id="rId8"/>
    <p:sldId id="258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957F6C-619A-4102-81D2-C6720BD19C26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4CC252-FE5B-4050-8AB8-057565E4D5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Sociology?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4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DURKHEIM’S </a:t>
            </a:r>
            <a:r>
              <a:rPr lang="en-US" b="1" dirty="0"/>
              <a:t>STUDY OF </a:t>
            </a:r>
            <a:r>
              <a:rPr lang="en-US" b="1" dirty="0" smtClean="0"/>
              <a:t>SUICIDE (1897)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eaLnBrk="0" hangingPunct="0"/>
            <a:r>
              <a:rPr lang="en-US" sz="2400" i="1" u="sng" dirty="0" smtClean="0"/>
              <a:t>MORE </a:t>
            </a:r>
            <a:r>
              <a:rPr lang="en-US" sz="2400" i="1" u="sng" dirty="0"/>
              <a:t>LIKELY</a:t>
            </a:r>
            <a:r>
              <a:rPr lang="en-US" sz="2400" dirty="0"/>
              <a:t> TO COMMIT</a:t>
            </a:r>
          </a:p>
          <a:p>
            <a:pPr lvl="2" eaLnBrk="0" hangingPunct="0"/>
            <a:r>
              <a:rPr lang="en-US" sz="2000" dirty="0"/>
              <a:t>MALE PROTESTANTS WHO WERE WEALTHY AND UNMARRIED HAD HIGHER SUICIDE RATES</a:t>
            </a:r>
          </a:p>
          <a:p>
            <a:pPr lvl="3" eaLnBrk="0" hangingPunct="0"/>
            <a:r>
              <a:rPr lang="en-US" sz="1800" dirty="0"/>
              <a:t>PROTESTANTISM AND INDIVDUALISM</a:t>
            </a:r>
          </a:p>
          <a:p>
            <a:pPr lvl="1" eaLnBrk="0" hangingPunct="0"/>
            <a:r>
              <a:rPr lang="en-US" sz="2400" i="1" u="sng" dirty="0"/>
              <a:t>LESS LIKELY</a:t>
            </a:r>
            <a:r>
              <a:rPr lang="en-US" sz="2400" dirty="0"/>
              <a:t> TO COMMIT</a:t>
            </a:r>
          </a:p>
          <a:p>
            <a:pPr lvl="2" eaLnBrk="0" hangingPunct="0"/>
            <a:r>
              <a:rPr lang="en-US" sz="2000" dirty="0"/>
              <a:t>MALE JEWS AND CATHOLICS WHO WERE POOR AND MARRIED</a:t>
            </a:r>
          </a:p>
          <a:p>
            <a:pPr lvl="3" eaLnBrk="0" hangingPunct="0"/>
            <a:r>
              <a:rPr lang="en-US" sz="1800" dirty="0"/>
              <a:t>BEING CATHOLIC AND GROUP-ORIENTATION</a:t>
            </a:r>
          </a:p>
          <a:p>
            <a:pPr eaLnBrk="0" hangingPunct="0"/>
            <a:r>
              <a:rPr lang="en-US" sz="2800" dirty="0"/>
              <a:t>ONE OF THE BASIC FINDINGS:  WHY?</a:t>
            </a:r>
          </a:p>
          <a:p>
            <a:pPr lvl="1" eaLnBrk="0" hangingPunct="0"/>
            <a:r>
              <a:rPr lang="en-US" sz="2400" dirty="0"/>
              <a:t>THE DIFFERENCES BETWEEN THESE GROUPS HAD TO DO WITH “SOCIAL INTEGRATION”</a:t>
            </a:r>
          </a:p>
          <a:p>
            <a:pPr lvl="2" eaLnBrk="0" hangingPunct="0"/>
            <a:r>
              <a:rPr lang="en-US" sz="2000" dirty="0"/>
              <a:t>THOSE WITH STRONG SOCIAL TIES HAD LESS OF A CHANCE OF COMMITING SUICIDE</a:t>
            </a:r>
          </a:p>
          <a:p>
            <a:r>
              <a:rPr lang="en-US" b="1" dirty="0" smtClean="0"/>
              <a:t>Still relevant?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84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" y="46264"/>
            <a:ext cx="9111343" cy="6833507"/>
          </a:xfrm>
        </p:spPr>
      </p:pic>
    </p:spTree>
    <p:extLst>
      <p:ext uri="{BB962C8B-B14F-4D97-AF65-F5344CB8AC3E}">
        <p14:creationId xmlns:p14="http://schemas.microsoft.com/office/powerpoint/2010/main" val="16559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Sociology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social science</a:t>
            </a:r>
          </a:p>
          <a:p>
            <a:r>
              <a:rPr lang="en-US" b="1" dirty="0" smtClean="0"/>
              <a:t>The systematic study of human society and social behavior.</a:t>
            </a:r>
          </a:p>
          <a:p>
            <a:pPr lvl="1"/>
            <a:r>
              <a:rPr lang="en-US" dirty="0" smtClean="0"/>
              <a:t>FOCUSES </a:t>
            </a:r>
            <a:r>
              <a:rPr lang="en-US" dirty="0"/>
              <a:t>ATTENTION ON PATTERNS OF BEHAVIOR</a:t>
            </a:r>
          </a:p>
          <a:p>
            <a:pPr lvl="1"/>
            <a:r>
              <a:rPr lang="en-US" dirty="0" smtClean="0"/>
              <a:t>GROUP </a:t>
            </a:r>
            <a:r>
              <a:rPr lang="en-US" dirty="0"/>
              <a:t>BEHAVIOR IS PRIMARY FOCUS; HOW GROUPS INFLUENCE INDIVIDUALS AND VICE </a:t>
            </a:r>
            <a:r>
              <a:rPr lang="en-US" dirty="0" smtClean="0"/>
              <a:t>VERSA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b="1" dirty="0" smtClean="0"/>
              <a:t>Why is the study of sociology important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8548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Sociology</a:t>
            </a:r>
            <a:r>
              <a:rPr lang="en-US" dirty="0"/>
              <a:t> is the systematic study of human societies with special emphasis on modern, industrialized systems. The subject arose as an attempt to understand the far-reaching changes in human societies over the past two to three centuries.</a:t>
            </a:r>
          </a:p>
          <a:p>
            <a:r>
              <a:rPr lang="en-US" dirty="0"/>
              <a:t>Major social changes have impacted the most intimate and personal characteristics of people's lives. The development of romantic love as a basis for marriage is an example.</a:t>
            </a:r>
          </a:p>
          <a:p>
            <a:r>
              <a:rPr lang="en-US" dirty="0"/>
              <a:t>The practice of sociology involves the ability to think imaginatively and to detach oneself from preconceived ideas about social relationships.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3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sociology?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ClrTx/>
              <a:buSzTx/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EDUCATION AND LIBERAL ARTS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WELL-ROUNDED AS A PERSON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SOCIAL EXPECTATIONS</a:t>
            </a:r>
          </a:p>
          <a:p>
            <a:pPr marL="342900" lvl="0" indent="-342900">
              <a:buClrTx/>
              <a:buSzTx/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MORE APPRECIATION FOR DIVERSITY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THE GLOBAL VILLAGE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DOMESTIC SOCIAL MARGINALITY</a:t>
            </a:r>
          </a:p>
          <a:p>
            <a:pPr marL="342900" lvl="0" indent="-342900">
              <a:buClrTx/>
              <a:buSzTx/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ENHANCED LIFE CHANCES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MICRO AND MACRO UNDERSTANDING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INCREASE SOCIAL POTENTIALS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9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sociology help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Sociology </a:t>
            </a:r>
            <a:r>
              <a:rPr lang="en-US" sz="2800" dirty="0"/>
              <a:t>has important practical implications for contributing to social criticism and social reform. </a:t>
            </a:r>
            <a:endParaRPr lang="en-US" sz="2800" dirty="0" smtClean="0"/>
          </a:p>
          <a:p>
            <a:pPr lvl="1"/>
            <a:r>
              <a:rPr lang="en-US" sz="2400" dirty="0" smtClean="0"/>
              <a:t>First</a:t>
            </a:r>
            <a:r>
              <a:rPr lang="en-US" sz="2400" dirty="0"/>
              <a:t>, the improved understanding of a given set of social circumstances offers a better chance of controlling them. </a:t>
            </a:r>
            <a:endParaRPr lang="en-US" sz="2400" dirty="0" smtClean="0"/>
          </a:p>
          <a:p>
            <a:pPr lvl="1"/>
            <a:r>
              <a:rPr lang="en-US" sz="2400" dirty="0" smtClean="0"/>
              <a:t>Second</a:t>
            </a:r>
            <a:r>
              <a:rPr lang="en-US" sz="2400" dirty="0"/>
              <a:t>, increased cultural sensitivities allow policies to be based on an awareness of divergent cultural values. </a:t>
            </a:r>
            <a:endParaRPr lang="en-US" sz="2400" dirty="0" smtClean="0"/>
          </a:p>
          <a:p>
            <a:pPr lvl="1"/>
            <a:r>
              <a:rPr lang="en-US" sz="2400" dirty="0" smtClean="0"/>
              <a:t>Third</a:t>
            </a:r>
            <a:r>
              <a:rPr lang="en-US" sz="2400" dirty="0"/>
              <a:t>, investigation of the consequences (intended and unintended) of particular policy programs can promote effective program change. </a:t>
            </a:r>
            <a:endParaRPr lang="en-US" sz="2400" dirty="0" smtClean="0"/>
          </a:p>
          <a:p>
            <a:pPr lvl="1"/>
            <a:r>
              <a:rPr lang="en-US" sz="2400" dirty="0" smtClean="0"/>
              <a:t>Perhaps </a:t>
            </a:r>
            <a:r>
              <a:rPr lang="en-US" sz="2400" dirty="0"/>
              <a:t>most important, sociology provides self-enlightenment, offering groups and individuals an increased opportunity to alter the conditions of their own lives.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805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UF0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6"/>
            <a:ext cx="9144000" cy="68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88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in mid-19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</a:p>
          <a:p>
            <a:pPr lvl="1"/>
            <a:r>
              <a:rPr lang="en-US" dirty="0" smtClean="0"/>
              <a:t>uses scientific methods to test ideas about social life</a:t>
            </a:r>
          </a:p>
          <a:p>
            <a:r>
              <a:rPr lang="en-US" dirty="0" smtClean="0"/>
              <a:t>Resulted from changes in European society</a:t>
            </a:r>
          </a:p>
          <a:p>
            <a:pPr lvl="1"/>
            <a:r>
              <a:rPr lang="en-US" dirty="0" smtClean="0"/>
              <a:t>Industrial Revolution</a:t>
            </a:r>
          </a:p>
          <a:p>
            <a:pPr lvl="2"/>
            <a:r>
              <a:rPr lang="en-US" dirty="0" smtClean="0"/>
              <a:t>Traditional society and culture were transformed</a:t>
            </a:r>
          </a:p>
          <a:p>
            <a:pPr lvl="1"/>
            <a:r>
              <a:rPr lang="en-US" dirty="0" smtClean="0"/>
              <a:t>American and French revolutions</a:t>
            </a:r>
          </a:p>
          <a:p>
            <a:pPr lvl="2"/>
            <a:r>
              <a:rPr lang="en-US" dirty="0" smtClean="0"/>
              <a:t>New ideas about government and individual rights</a:t>
            </a:r>
          </a:p>
          <a:p>
            <a:pPr lvl="1"/>
            <a:r>
              <a:rPr lang="en-US" dirty="0" smtClean="0"/>
              <a:t>Scientific Method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like a Sociologist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Sociological Perspective </a:t>
            </a:r>
            <a:r>
              <a:rPr lang="en-US" dirty="0" smtClean="0"/>
              <a:t>– looking at social life in a scientific systematic way</a:t>
            </a:r>
          </a:p>
          <a:p>
            <a:pPr lvl="1"/>
            <a:r>
              <a:rPr lang="en-US" dirty="0" smtClean="0"/>
              <a:t>Helps people view themselves and the world around them</a:t>
            </a:r>
          </a:p>
          <a:p>
            <a:pPr lvl="1"/>
            <a:r>
              <a:rPr lang="en-US" dirty="0" smtClean="0"/>
              <a:t>Understand hidden meanings behind human actions</a:t>
            </a:r>
          </a:p>
          <a:p>
            <a:r>
              <a:rPr lang="en-US" u="sng" dirty="0" smtClean="0"/>
              <a:t>Sociological Imagination</a:t>
            </a:r>
            <a:r>
              <a:rPr lang="en-US" dirty="0" smtClean="0"/>
              <a:t> – gives people insights into how their social environment shapes them, and how they can shape their social environment.</a:t>
            </a:r>
          </a:p>
          <a:p>
            <a:pPr lvl="1"/>
            <a:r>
              <a:rPr lang="en-US" dirty="0" smtClean="0"/>
              <a:t>All human actions are related to past social events in some way</a:t>
            </a:r>
          </a:p>
          <a:p>
            <a:pPr lvl="1"/>
            <a:endParaRPr lang="en-US" dirty="0"/>
          </a:p>
          <a:p>
            <a:r>
              <a:rPr lang="en-US" dirty="0" smtClean="0"/>
              <a:t>Let’s consider the following statistics...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9054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wixstatic.com/media/57e476_0c76a27e62e14ea4aa3bec2826abdd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9857"/>
            <a:ext cx="8801100" cy="592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3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</TotalTime>
  <Words>382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What is Sociology?</vt:lpstr>
      <vt:lpstr>Sociology is…</vt:lpstr>
      <vt:lpstr>More on Sociology</vt:lpstr>
      <vt:lpstr>Why take sociology?</vt:lpstr>
      <vt:lpstr>How can sociology help us?</vt:lpstr>
      <vt:lpstr>PowerPoint Presentation</vt:lpstr>
      <vt:lpstr>History of Sociology</vt:lpstr>
      <vt:lpstr>Thinking like a Sociologist</vt:lpstr>
      <vt:lpstr>PowerPoint Presentation</vt:lpstr>
      <vt:lpstr>DURKHEIM’S STUDY OF SUICIDE (1897)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Sociology?</dc:title>
  <dc:creator>Dennis Urban</dc:creator>
  <cp:lastModifiedBy>Dennis Urban</cp:lastModifiedBy>
  <cp:revision>11</cp:revision>
  <dcterms:created xsi:type="dcterms:W3CDTF">2015-01-29T16:07:51Z</dcterms:created>
  <dcterms:modified xsi:type="dcterms:W3CDTF">2016-02-02T16:15:02Z</dcterms:modified>
</cp:coreProperties>
</file>