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6"/>
  </p:notesMasterIdLst>
  <p:sldIdLst>
    <p:sldId id="284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4" r:id="rId21"/>
    <p:sldId id="276" r:id="rId22"/>
    <p:sldId id="277" r:id="rId23"/>
    <p:sldId id="278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88C3C7-0D02-413E-AC08-CC29682213EF}" type="datetimeFigureOut">
              <a:rPr lang="en-US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DCF077-BEE0-43C1-BFD0-253119FB3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B23E9C-ED68-4C1D-8B85-9E3C71096EC8}" type="slidenum">
              <a:rPr lang="en-US" altLang="en-US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04A8-94B0-43D9-8272-22572A6E6F0D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75CE-7ED4-4535-AE38-6868228911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0708-1918-4E1B-ADA3-434E73209A5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E7E8-37E7-45DE-BBA1-2A8CBB9F3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5A67-BB7D-462B-8DF0-C51D62011E55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53087-AA2E-4E86-A777-4E646D8A7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D21C-B0D4-4630-A4B4-B78B387BCD8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2E91-9978-4193-B01D-EB3B7B60C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2EAE-5415-486F-9A88-B1388EC88A8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9EB-C4E3-413B-86B4-CBDF282C739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521-3E0E-408B-BA77-D8C114060FF3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AAD3-1188-4165-BCCC-9FDAD00E4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52BB-4912-4902-A6F9-55496819235B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9B0C-E194-4000-95E1-7C0009DB54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479F-62FD-427B-A55D-EB4A5409F8E6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8D17-89A7-4599-A88E-36722165A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D26-476F-42C4-9990-71F8A8864F0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EF72-A683-4BD3-8547-BCD3F528C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1FDF-141A-47EA-87F2-3E78395B0774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8376-8D1C-4CAA-83C3-FC4B2FAE88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CE2F-FFB8-4CCB-BB69-05D89514F226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6074-C027-4963-A61D-6190AC0F3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0EB1C-7063-4B95-8CA0-BB02905898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7342CC-F0BE-48C1-9D94-CA1EAA81D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lumbia.edu/cu/alumni/Magazine/Fall2002/Justices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harvardsquarelibrary.org/beacon/fall06images/22-jefferson-bible/jefferson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229600" cy="990600"/>
          </a:xfrm>
        </p:spPr>
        <p:txBody>
          <a:bodyPr/>
          <a:lstStyle/>
          <a:p>
            <a:r>
              <a:rPr lang="en-US" dirty="0" smtClean="0"/>
              <a:t>The US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848600" cy="192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D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. Separation of Powers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6477000" cy="3352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No branch holds “too much” power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Legislative branch makes the laws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Executive branch carries out the laws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Judicial branch interprets the laws</a:t>
            </a:r>
          </a:p>
        </p:txBody>
      </p:sp>
      <p:pic>
        <p:nvPicPr>
          <p:cNvPr id="10244" name="Picture 4" descr="C:\WINDOWS\DESKTOP\Robert's Stuff\UScapit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286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WINDOWS\DESKTOP\Robert's Stuff\white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057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WINDOWS\DESKTOP\Robert's Stuff\Supremecourt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51054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Legislative Branch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8763000" cy="32766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Senate and House of Representatives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Make our laws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Appropriate Money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Regulate Immigration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Establish Post Offices and Roads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Regulate Interstate Commerce and Transportation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Declare War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Executive Branch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8534400" cy="3124200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President of the United States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Wears many hats: Chief Executive, Chief of State, Chief Legislator, Commander in Chief, etc.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Executive Departments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Cabinet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Judicial Branch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Supreme Court and other Federal Courts</a:t>
            </a:r>
          </a:p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Preserve and protect the rights guaranteed by the Constitution</a:t>
            </a:r>
          </a:p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Judicial Review – can declare acts by other branched unconstitutional (</a:t>
            </a:r>
            <a:r>
              <a:rPr lang="en-US" alt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Marbury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US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Madison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1803)</a:t>
            </a:r>
          </a:p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E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. Checks and Balances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924800" cy="1206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Executive Checks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Propose laws to Congress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Veto laws made by Congress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Negotiate foreign treaties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Appoint federal judges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Grant pardons to federal offenders</a:t>
            </a:r>
          </a:p>
        </p:txBody>
      </p:sp>
      <p:pic>
        <p:nvPicPr>
          <p:cNvPr id="15364" name="Picture 4" descr="C:\WINDOWS\DESKTOP\Robert's Stuff\oval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9510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Legislative Checks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620000" cy="289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Override president’s veto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Ratify treaties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Confirm executive appointments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Impeach federal officers and judges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Create and dissolve lower federal courts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Judicial Checks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620000" cy="2971800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Declare executive acts unconstitutional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Declare laws unconstitutional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Declare acts of Congress unconstitutional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Supreme Court holds the final check</a:t>
            </a:r>
          </a:p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200" dirty="0" smtClean="0"/>
              <a:t>Elastic Clause</a:t>
            </a:r>
          </a:p>
          <a:p>
            <a:pPr lvl="1"/>
            <a:r>
              <a:rPr lang="en-US" sz="2800" dirty="0" smtClean="0"/>
              <a:t>The Congress shall have Power ... To make all Laws which shall be </a:t>
            </a:r>
            <a:r>
              <a:rPr lang="en-US" sz="2800" b="1" u="sng" dirty="0" smtClean="0"/>
              <a:t>necessary and proper </a:t>
            </a:r>
            <a:r>
              <a:rPr lang="en-US" sz="2800" dirty="0" smtClean="0"/>
              <a:t>for carrying into Execution the foregoing Powers, and all other Powers vested by this Constitution in the Government of the United States, or in any Department or Officer thereof.</a:t>
            </a:r>
          </a:p>
          <a:p>
            <a:r>
              <a:rPr lang="en-US" sz="3200" dirty="0" smtClean="0"/>
              <a:t>Strict vs. Loose Construction (interpretation)</a:t>
            </a:r>
          </a:p>
          <a:p>
            <a:r>
              <a:rPr lang="en-US" sz="3200" dirty="0" smtClean="0"/>
              <a:t>Unwritten Constitution</a:t>
            </a:r>
          </a:p>
          <a:p>
            <a:r>
              <a:rPr lang="en-US" sz="3200" dirty="0" smtClean="0"/>
              <a:t>Amendment Process...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hangingPunct="0"/>
            <a:r>
              <a:rPr lang="en-US" alt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Chapter 3, Section 2</a:t>
            </a:r>
            <a:endParaRPr lang="en-US" altLang="en-US" sz="1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37" name="AutoShape 15" descr="Stationer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ahoma" pitchFamily="34" charset="0"/>
            </a:endParaRPr>
          </a:p>
        </p:txBody>
      </p:sp>
      <p:sp>
        <p:nvSpPr>
          <p:cNvPr id="392208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  <a:endParaRPr lang="en-US" altLang="en-US" sz="1800">
              <a:solidFill>
                <a:srgbClr val="3A066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39" name="AutoShape 19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altLang="en-US">
              <a:latin typeface="Tahoma" pitchFamily="34" charset="0"/>
            </a:endParaRPr>
          </a:p>
        </p:txBody>
      </p:sp>
      <p:sp>
        <p:nvSpPr>
          <p:cNvPr id="392212" name="Text Box 2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1</a:t>
            </a:r>
          </a:p>
        </p:txBody>
      </p:sp>
      <p:sp>
        <p:nvSpPr>
          <p:cNvPr id="392217" name="Rectangle 25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Formal Amendment Process</a:t>
            </a:r>
          </a:p>
        </p:txBody>
      </p:sp>
      <p:pic>
        <p:nvPicPr>
          <p:cNvPr id="1844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85483"/>
            <a:ext cx="9169400" cy="64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I. Philadelphia Convention, 1787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On February 21, 1787, the Continental Congress resolved that: </a:t>
            </a:r>
            <a:r>
              <a:rPr lang="en-US" altLang="en-US" sz="3000" i="1" smtClean="0"/>
              <a:t>... it is expedient that on the second Monday in May next a Convention of delegates who shall have been appointed by the several States be held at Philladelphia for the sole and express purpose of revising the Articles of Confederation...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000" i="1" smtClean="0"/>
              <a:t>55 delegates attended, only 39 signed the final document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i="1" smtClean="0"/>
              <a:t>12 of 13 states sent delegates(not Rhode Island)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82575"/>
            <a:ext cx="7848600" cy="192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V. 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The Constitution “fixed” the Articles</a:t>
            </a:r>
          </a:p>
        </p:txBody>
      </p:sp>
      <p:pic>
        <p:nvPicPr>
          <p:cNvPr id="4" name="Picture 4" descr="Keene Line Art_Page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38100">
            <a:solidFill>
              <a:srgbClr val="9BB23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VI. 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The Ratification Controversy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8001000" cy="312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Ratification was closely contested nationally during 1787 and 1788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Any nine of the thirteen states were sufficient for ratification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But rejection by any of the four most prominent states-Massachusetts, New York, Pennsylvania, or Virginia would have doomed the Constitution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886"/>
            <a:ext cx="9144000" cy="1208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The Federalist Papers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3840" dirty="0" smtClean="0"/>
              <a:t>A set of essays, written by Hamilton, James Madison, and John Jay, and published in New York newspapers under the pseudonym </a:t>
            </a:r>
            <a:r>
              <a:rPr lang="en-US" altLang="en-US" sz="3840" i="1" dirty="0" err="1" smtClean="0"/>
              <a:t>Publius</a:t>
            </a:r>
            <a:r>
              <a:rPr lang="en-US" altLang="en-US" sz="3840" dirty="0" smtClean="0"/>
              <a:t>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endParaRPr lang="en-US" altLang="en-US" sz="2800" dirty="0" smtClean="0"/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3200" dirty="0" smtClean="0"/>
              <a:t>Argued that the Constitution was necessary to strengthen national government and protect the people.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endParaRPr lang="en-US" altLang="en-US" sz="2400" dirty="0" smtClean="0"/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4000" b="1" dirty="0" smtClean="0"/>
              <a:t>Federalist #10 (Madison)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lang="en-US" altLang="en-US" sz="3200" dirty="0" smtClean="0"/>
              <a:t>Addressed the question of how to guard against "factions,” or groups of citizens, with interests contrary to the rights of others or the interests of the whole community. </a:t>
            </a:r>
            <a:r>
              <a:rPr lang="en-US" altLang="en-US" sz="3200" b="1" dirty="0" smtClean="0"/>
              <a:t>Madison argued that a strong, big republic would be a better guard against those dangers than smaller republics—for instance, the individual states.</a:t>
            </a:r>
            <a:r>
              <a:rPr lang="en-US" altLang="en-US" sz="3200" dirty="0" smtClean="0"/>
              <a:t> 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"/>
                <a:cs typeface="Times"/>
              </a:rPr>
              <a:t>• </a:t>
            </a:r>
            <a:r>
              <a:rPr lang="en-US" altLang="en-US" sz="2800" b="1" dirty="0">
                <a:latin typeface="Times"/>
                <a:cs typeface="Times"/>
              </a:rPr>
              <a:t>Federalists</a:t>
            </a:r>
            <a:r>
              <a:rPr lang="en-US" altLang="en-US" sz="2800" dirty="0">
                <a:latin typeface="Times"/>
                <a:cs typeface="Times"/>
              </a:rPr>
              <a:t>, such as Alexander </a:t>
            </a:r>
            <a:r>
              <a:rPr lang="en-US" altLang="en-US" sz="2800" b="1" dirty="0">
                <a:latin typeface="Times"/>
                <a:cs typeface="Times"/>
              </a:rPr>
              <a:t>Hamilton</a:t>
            </a:r>
            <a:r>
              <a:rPr lang="en-US" altLang="en-US" sz="2800" dirty="0">
                <a:latin typeface="Times"/>
                <a:cs typeface="Times"/>
              </a:rPr>
              <a:t>, were </a:t>
            </a:r>
            <a:r>
              <a:rPr lang="en-US" altLang="en-US" sz="2800" b="1" dirty="0">
                <a:latin typeface="Times"/>
                <a:cs typeface="Times"/>
              </a:rPr>
              <a:t>against</a:t>
            </a:r>
            <a:r>
              <a:rPr lang="en-US" altLang="en-US" sz="2800" dirty="0">
                <a:latin typeface="Times"/>
                <a:cs typeface="Times"/>
              </a:rPr>
              <a:t> the </a:t>
            </a:r>
            <a:r>
              <a:rPr lang="en-US" altLang="en-US" sz="2800" b="1" dirty="0">
                <a:latin typeface="Times"/>
                <a:cs typeface="Times"/>
              </a:rPr>
              <a:t>Bill of Rights</a:t>
            </a:r>
            <a:r>
              <a:rPr lang="en-US" altLang="en-US" sz="2800" dirty="0">
                <a:latin typeface="Times"/>
                <a:cs typeface="Times"/>
              </a:rPr>
              <a:t>, claiming it was unnecessary since all state constitutions already had a bill of rights. </a:t>
            </a:r>
          </a:p>
        </p:txBody>
      </p:sp>
      <p:pic>
        <p:nvPicPr>
          <p:cNvPr id="717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9" y="3810000"/>
            <a:ext cx="245903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5334000" y="3810000"/>
            <a:ext cx="244151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2895600"/>
            <a:ext cx="45704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2"/>
                </a:solidFill>
                <a:latin typeface="Times New Roman" pitchFamily="18" charset="0"/>
              </a:rPr>
              <a:t>Alexander Hamilton: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                         </a:t>
            </a:r>
            <a:r>
              <a:rPr lang="en-US" altLang="en-US" sz="2800" dirty="0" smtClean="0">
                <a:solidFill>
                  <a:schemeClr val="accent2"/>
                </a:solidFill>
                <a:latin typeface="Times New Roman" pitchFamily="18" charset="0"/>
              </a:rPr>
              <a:t> Opposed the </a:t>
            </a:r>
            <a:r>
              <a:rPr lang="en-US" altLang="en-US" sz="2800" dirty="0">
                <a:solidFill>
                  <a:schemeClr val="accent2"/>
                </a:solidFill>
                <a:latin typeface="Times New Roman" pitchFamily="18" charset="0"/>
              </a:rPr>
              <a:t>Bill of Rights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3588" y="2895600"/>
            <a:ext cx="45704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Thomas Jefferson: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                           Favored </a:t>
            </a:r>
            <a:r>
              <a:rPr lang="en-US" altLang="en-US" sz="2800" dirty="0" smtClean="0">
                <a:solidFill>
                  <a:srgbClr val="FF3300"/>
                </a:solidFill>
                <a:latin typeface="Times New Roman" pitchFamily="18" charset="0"/>
              </a:rPr>
              <a:t>the </a:t>
            </a:r>
            <a:r>
              <a:rPr lang="en-US" altLang="en-US" sz="2800" dirty="0">
                <a:solidFill>
                  <a:srgbClr val="FF3300"/>
                </a:solidFill>
                <a:latin typeface="Times New Roman" pitchFamily="18" charset="0"/>
              </a:rPr>
              <a:t>Bill of Rights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886" y="28686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latin typeface="Times New Roman" pitchFamily="18" charset="0"/>
              </a:rPr>
              <a:t>•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</a:rPr>
              <a:t>Antifederalists</a:t>
            </a:r>
            <a:r>
              <a:rPr lang="en-US" altLang="en-US" sz="2800" dirty="0" smtClean="0">
                <a:latin typeface="Times New Roman" pitchFamily="18" charset="0"/>
              </a:rPr>
              <a:t>, fearing a strong central government would limit individuals’ and states’ rights, demanded a </a:t>
            </a:r>
            <a:r>
              <a:rPr lang="en-US" altLang="en-US" sz="2800" b="1" dirty="0" smtClean="0">
                <a:latin typeface="Times New Roman" pitchFamily="18" charset="0"/>
              </a:rPr>
              <a:t>Bill of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7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Federalists Won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Many people believed the Articles were a failure</a:t>
            </a:r>
          </a:p>
          <a:p>
            <a:r>
              <a:rPr lang="en-US" dirty="0" smtClean="0"/>
              <a:t>The Federalists were united for the cause, while the </a:t>
            </a:r>
            <a:r>
              <a:rPr lang="en-US" dirty="0" err="1" smtClean="0"/>
              <a:t>Antifeds</a:t>
            </a:r>
            <a:r>
              <a:rPr lang="en-US" dirty="0" smtClean="0"/>
              <a:t> had many different factions</a:t>
            </a:r>
          </a:p>
          <a:p>
            <a:r>
              <a:rPr lang="en-US" dirty="0" smtClean="0"/>
              <a:t>Feds were well organized</a:t>
            </a:r>
          </a:p>
          <a:p>
            <a:r>
              <a:rPr lang="en-US" dirty="0" smtClean="0"/>
              <a:t>Feds had the support of George Washington</a:t>
            </a:r>
          </a:p>
          <a:p>
            <a:r>
              <a:rPr lang="en-US" dirty="0" smtClean="0"/>
              <a:t>Feds promised to add Bill of Rights, which became first 10 Amendments to Constitution in 1791.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II. Issues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Fear of national power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Representation in legislature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Small states vs. Large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Sectionalism, North vs. South vs. West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Foreign Dangers on continent and abroad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Slavery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/>
            <a:r>
              <a:rPr lang="en-US" sz="2800" b="1" dirty="0" smtClean="0"/>
              <a:t>Virginia Plan </a:t>
            </a:r>
            <a:r>
              <a:rPr lang="en-US" sz="2800" dirty="0" smtClean="0"/>
              <a:t>(endorsed by large states)</a:t>
            </a:r>
            <a:endParaRPr lang="en-US" sz="3200" dirty="0" smtClean="0"/>
          </a:p>
          <a:p>
            <a:pPr lvl="2"/>
            <a:r>
              <a:rPr lang="en-US" sz="2400" dirty="0" smtClean="0"/>
              <a:t>Madison – scrapped Articles</a:t>
            </a:r>
            <a:endParaRPr lang="en-US" sz="2800" dirty="0" smtClean="0"/>
          </a:p>
          <a:p>
            <a:pPr lvl="2"/>
            <a:r>
              <a:rPr lang="en-US" sz="2400" dirty="0" smtClean="0"/>
              <a:t>3 branches</a:t>
            </a:r>
            <a:endParaRPr lang="en-US" sz="2800" dirty="0" smtClean="0"/>
          </a:p>
          <a:p>
            <a:pPr lvl="2"/>
            <a:r>
              <a:rPr lang="en-US" sz="2400" dirty="0" smtClean="0"/>
              <a:t>bicameral legislature: representation based on population (proportional); veto power over states</a:t>
            </a:r>
            <a:endParaRPr lang="en-US" sz="2800" dirty="0" smtClean="0"/>
          </a:p>
          <a:p>
            <a:pPr lvl="2"/>
            <a:r>
              <a:rPr lang="en-US" sz="2400" dirty="0" smtClean="0"/>
              <a:t>powerful executive, judiciary – both could veto Congress</a:t>
            </a:r>
            <a:endParaRPr lang="en-US" sz="2800" dirty="0" smtClean="0"/>
          </a:p>
          <a:p>
            <a:pPr lvl="1"/>
            <a:r>
              <a:rPr lang="en-US" sz="2800" b="1" dirty="0" smtClean="0"/>
              <a:t>New Jersey Plan </a:t>
            </a:r>
            <a:r>
              <a:rPr lang="en-US" sz="2800" dirty="0" smtClean="0"/>
              <a:t>(endorsed by small states)</a:t>
            </a:r>
            <a:endParaRPr lang="en-US" sz="3200" dirty="0" smtClean="0"/>
          </a:p>
          <a:p>
            <a:pPr lvl="2"/>
            <a:r>
              <a:rPr lang="en-US" sz="2400" dirty="0" smtClean="0"/>
              <a:t>Maintained unicameral legislature of Articles – one vote per state</a:t>
            </a:r>
            <a:endParaRPr lang="en-US" sz="2800" dirty="0" smtClean="0"/>
          </a:p>
          <a:p>
            <a:pPr lvl="2"/>
            <a:r>
              <a:rPr lang="en-US" sz="2400" dirty="0" smtClean="0"/>
              <a:t>Congress could tax, regulate trade, use force against states</a:t>
            </a:r>
            <a:endParaRPr lang="en-US" sz="2800" dirty="0" smtClean="0"/>
          </a:p>
          <a:p>
            <a:pPr lvl="2"/>
            <a:r>
              <a:rPr lang="en-US" sz="2400" dirty="0" smtClean="0"/>
              <a:t>Plural presidency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III. Compromise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i="1" dirty="0" smtClean="0"/>
              <a:t>Representation in Congress (Big </a:t>
            </a:r>
            <a:r>
              <a:rPr lang="en-US" altLang="en-US" sz="3000" i="1" smtClean="0"/>
              <a:t>States </a:t>
            </a:r>
            <a:r>
              <a:rPr lang="en-US" altLang="en-US" sz="3000" i="1" smtClean="0"/>
              <a:t>vs. </a:t>
            </a:r>
            <a:r>
              <a:rPr lang="en-US" altLang="en-US" sz="3000" i="1" dirty="0" smtClean="0"/>
              <a:t>Small States)</a:t>
            </a:r>
          </a:p>
          <a:p>
            <a:pPr lvl="1" eaLnBrk="1" hangingPunct="1"/>
            <a:r>
              <a:rPr lang="en-US" altLang="en-US" sz="2600" i="1" dirty="0" smtClean="0"/>
              <a:t>Great Compromise</a:t>
            </a:r>
          </a:p>
          <a:p>
            <a:pPr lvl="2" eaLnBrk="1" hangingPunct="1"/>
            <a:r>
              <a:rPr lang="en-US" altLang="en-US" sz="2200" i="1" dirty="0" smtClean="0"/>
              <a:t>House = proportional representation, directly elected</a:t>
            </a:r>
          </a:p>
          <a:p>
            <a:pPr lvl="2" eaLnBrk="1" hangingPunct="1"/>
            <a:r>
              <a:rPr lang="en-US" altLang="en-US" sz="2200" i="1" dirty="0" smtClean="0"/>
              <a:t>Senate = equal representation, indirectly elected</a:t>
            </a:r>
          </a:p>
          <a:p>
            <a:pPr eaLnBrk="1" hangingPunct="1"/>
            <a:r>
              <a:rPr lang="en-US" altLang="en-US" sz="3000" i="1" dirty="0" smtClean="0"/>
              <a:t>Slavery (North vs. South)</a:t>
            </a:r>
          </a:p>
          <a:p>
            <a:pPr lvl="1" eaLnBrk="1" hangingPunct="1"/>
            <a:r>
              <a:rPr lang="en-US" altLang="en-US" sz="2600" i="1" dirty="0" smtClean="0"/>
              <a:t>Three-Fifths Compromise; import ban after 20 years</a:t>
            </a:r>
          </a:p>
          <a:p>
            <a:pPr eaLnBrk="1" hangingPunct="1"/>
            <a:r>
              <a:rPr lang="en-US" altLang="en-US" sz="3000" i="1" dirty="0" smtClean="0"/>
              <a:t>Election of President (Direct or by Congress)</a:t>
            </a:r>
          </a:p>
          <a:p>
            <a:pPr lvl="1" eaLnBrk="1" hangingPunct="1"/>
            <a:r>
              <a:rPr lang="en-US" altLang="en-US" sz="2600" i="1" dirty="0" smtClean="0"/>
              <a:t>Electoral College</a:t>
            </a:r>
            <a:endParaRPr lang="en-US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763000" cy="1905000"/>
          </a:xfrm>
        </p:spPr>
        <p:txBody>
          <a:bodyPr rtlCol="0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6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  </a:t>
            </a:r>
            <a:r>
              <a:rPr lang="en-US" sz="46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IV. </a:t>
            </a:r>
            <a:r>
              <a:rPr sz="46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The Principles of the </a:t>
            </a:r>
            <a:br>
              <a:rPr sz="46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</a:br>
            <a:r>
              <a:rPr sz="46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United States Constitution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7488" y="3824288"/>
            <a:ext cx="6169025" cy="18224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6" descr="C:\WINDOWS\DESKTOP\Robert's Stuff\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708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848600" cy="1927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A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. Popular Sovereignty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8763000" cy="2133600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people hold the ultimate authority</a:t>
            </a:r>
            <a:endParaRPr lang="en-US" altLang="en-U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representative democracy lets the people elect leaders to make decisions for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B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. Limited Government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839200" cy="3200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Framers wanted to guard against tyranny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Government is limited to the power given in the Constitution.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The Constitution tells how leaders who overstep their power can be removed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(Bill of Rights)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C</a:t>
            </a:r>
            <a:r>
              <a:rPr dirty="0" smtClean="0">
                <a:effectLst>
                  <a:outerShdw blurRad="38100" dist="38100" dir="2700000" algn="tl">
                    <a:srgbClr val="444D26"/>
                  </a:outerShdw>
                </a:effectLst>
              </a:rPr>
              <a:t>. Federalism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3657600" cy="32766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division of power between National and State Governments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Federal Supremacy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057400"/>
            <a:ext cx="5486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</TotalTime>
  <Words>879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The US Constitution</vt:lpstr>
      <vt:lpstr>I. Philadelphia Convention, 1787</vt:lpstr>
      <vt:lpstr>II. Issues</vt:lpstr>
      <vt:lpstr>III. Proposals</vt:lpstr>
      <vt:lpstr>III. Compromise</vt:lpstr>
      <vt:lpstr>  IV. The Principles of the  United States Constitution</vt:lpstr>
      <vt:lpstr>A. Popular Sovereignty</vt:lpstr>
      <vt:lpstr>B. Limited Government</vt:lpstr>
      <vt:lpstr>C. Federalism</vt:lpstr>
      <vt:lpstr>D. Separation of Powers</vt:lpstr>
      <vt:lpstr>Legislative Branch</vt:lpstr>
      <vt:lpstr>Executive Branch</vt:lpstr>
      <vt:lpstr>Judicial Branch</vt:lpstr>
      <vt:lpstr>E. Checks and Balances</vt:lpstr>
      <vt:lpstr>Executive Checks</vt:lpstr>
      <vt:lpstr>Legislative Checks</vt:lpstr>
      <vt:lpstr>Judicial Checks</vt:lpstr>
      <vt:lpstr>F. Flexibility</vt:lpstr>
      <vt:lpstr>Formal Amendment Process</vt:lpstr>
      <vt:lpstr>V. The Constitution “fixed” the Articles</vt:lpstr>
      <vt:lpstr>VI. The Ratification Controversy</vt:lpstr>
      <vt:lpstr>The Federalist Papers</vt:lpstr>
      <vt:lpstr>PowerPoint Presentation</vt:lpstr>
      <vt:lpstr>Why the Federalists Won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Syosset CSD</dc:creator>
  <cp:lastModifiedBy>Dennis Urban</cp:lastModifiedBy>
  <cp:revision>12</cp:revision>
  <dcterms:created xsi:type="dcterms:W3CDTF">2014-10-05T23:34:04Z</dcterms:created>
  <dcterms:modified xsi:type="dcterms:W3CDTF">2015-10-08T12:49:55Z</dcterms:modified>
</cp:coreProperties>
</file>