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7" r:id="rId3"/>
    <p:sldId id="259" r:id="rId4"/>
    <p:sldId id="260" r:id="rId5"/>
    <p:sldId id="264" r:id="rId6"/>
    <p:sldId id="265" r:id="rId7"/>
    <p:sldId id="299" r:id="rId8"/>
    <p:sldId id="271" r:id="rId9"/>
    <p:sldId id="300" r:id="rId10"/>
    <p:sldId id="292" r:id="rId11"/>
    <p:sldId id="278" r:id="rId12"/>
    <p:sldId id="266" r:id="rId13"/>
    <p:sldId id="280" r:id="rId14"/>
    <p:sldId id="283" r:id="rId15"/>
    <p:sldId id="281" r:id="rId16"/>
    <p:sldId id="282" r:id="rId17"/>
    <p:sldId id="267" r:id="rId18"/>
    <p:sldId id="269" r:id="rId19"/>
    <p:sldId id="284" r:id="rId20"/>
    <p:sldId id="285" r:id="rId21"/>
    <p:sldId id="268" r:id="rId22"/>
    <p:sldId id="287" r:id="rId23"/>
    <p:sldId id="290" r:id="rId24"/>
    <p:sldId id="272" r:id="rId25"/>
    <p:sldId id="276" r:id="rId26"/>
    <p:sldId id="294" r:id="rId27"/>
    <p:sldId id="293" r:id="rId28"/>
    <p:sldId id="273" r:id="rId29"/>
    <p:sldId id="274" r:id="rId30"/>
    <p:sldId id="295" r:id="rId31"/>
    <p:sldId id="296" r:id="rId32"/>
    <p:sldId id="297"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p:cViewPr varScale="1">
        <p:scale>
          <a:sx n="104" d="100"/>
          <a:sy n="104" d="100"/>
        </p:scale>
        <p:origin x="6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5F91D-51C9-4314-A4B1-D90E50F73ACB}"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C50AA-EF22-43BB-A389-978E3E077F27}" type="slidenum">
              <a:rPr lang="en-US" smtClean="0"/>
              <a:t>‹#›</a:t>
            </a:fld>
            <a:endParaRPr lang="en-US"/>
          </a:p>
        </p:txBody>
      </p:sp>
    </p:spTree>
    <p:extLst>
      <p:ext uri="{BB962C8B-B14F-4D97-AF65-F5344CB8AC3E}">
        <p14:creationId xmlns:p14="http://schemas.microsoft.com/office/powerpoint/2010/main" val="2648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1" dirty="0">
                <a:latin typeface="Arial" charset="0"/>
                <a:cs typeface="Arial" charset="0"/>
              </a:rPr>
              <a:t>Chapter Opener: The Tree of Liberty (page 253)</a:t>
            </a:r>
            <a:endParaRPr lang="en-US" altLang="en-US" sz="900" dirty="0">
              <a:latin typeface="Arial" charset="0"/>
              <a:cs typeface="Arial" charset="0"/>
            </a:endParaRPr>
          </a:p>
          <a:p>
            <a:pPr eaLnBrk="1" hangingPunct="1">
              <a:spcBef>
                <a:spcPct val="0"/>
              </a:spcBef>
            </a:pPr>
            <a:r>
              <a:rPr lang="en-US" altLang="en-US" sz="900" u="sng" dirty="0">
                <a:latin typeface="Arial" charset="0"/>
                <a:cs typeface="Arial" charset="0"/>
              </a:rPr>
              <a:t>Text Excerpt: </a:t>
            </a:r>
            <a:r>
              <a:rPr lang="en-US" altLang="en-US" sz="900" dirty="0">
                <a:latin typeface="Arial" charset="0"/>
                <a:cs typeface="Arial" charset="0"/>
              </a:rPr>
              <a:t>This image, </a:t>
            </a:r>
            <a:r>
              <a:rPr lang="en-US" altLang="en-US" sz="900" i="1" dirty="0">
                <a:latin typeface="Arial" charset="0"/>
                <a:cs typeface="Arial" charset="0"/>
              </a:rPr>
              <a:t>The Tree of Liberty </a:t>
            </a:r>
            <a:r>
              <a:rPr lang="en-US" altLang="en-US" sz="900" dirty="0">
                <a:latin typeface="Arial" charset="0"/>
                <a:cs typeface="Arial" charset="0"/>
              </a:rPr>
              <a:t>(1846), illustrates the radical differences between the vision of liberty defended by Northern proponents of free labor and that of Southern defenders of slavery. On the right side of the tree, a slaveholder reclining in a chair while fanned by a slave announces, “Surrounded by slaves &amp; basking at ease by their labor we can have a clearer conception of the value of liberty.” On the other side of the tree, the artist has placed two industrious farmers conversing, and young mill women in front of their factory.</a:t>
            </a:r>
          </a:p>
          <a:p>
            <a:pPr eaLnBrk="1" hangingPunct="1">
              <a:spcBef>
                <a:spcPct val="0"/>
              </a:spcBef>
            </a:pPr>
            <a:r>
              <a:rPr lang="en-US" altLang="en-US" sz="900" u="sng" dirty="0">
                <a:latin typeface="Arial" charset="0"/>
                <a:cs typeface="Arial" charset="0"/>
              </a:rPr>
              <a:t>Background: </a:t>
            </a:r>
            <a:r>
              <a:rPr lang="en-US" altLang="en-US" sz="900" i="1" dirty="0">
                <a:latin typeface="Arial" charset="0"/>
                <a:cs typeface="Arial" charset="0"/>
              </a:rPr>
              <a:t>The Tree of Liberty </a:t>
            </a:r>
            <a:r>
              <a:rPr lang="en-US" altLang="en-US" sz="900" dirty="0">
                <a:latin typeface="Arial" charset="0"/>
                <a:cs typeface="Arial" charset="0"/>
              </a:rPr>
              <a:t>is a complex image that contrasts the world of Northern free labor with Southern slavery. Much of the discussion occurring in the image—particularly on the side depicting free labor—focuses on the issue of tariffs and their impact on Northern industry and agriculture. The artist has included a mill, and a group of mill girls. The abolitionist sympathies of the artist are also evident. One of the farmers conversing on the lower left states emphatically that “No! dear as freedom is, &amp; in my heart's just estimation prized above all price I'd rather be myself the slave &amp; wear the bonds than fasten them on him.” On the opposing side, scenes of Southern dissipation and tyranny abound. A slaveholder reclines in a chair while his slave fans him. Another master stands with a whip in hand ready to discipline his bondsmen.</a:t>
            </a:r>
          </a:p>
          <a:p>
            <a:pPr eaLnBrk="1" hangingPunct="1">
              <a:spcBef>
                <a:spcPct val="0"/>
              </a:spcBef>
            </a:pPr>
            <a:r>
              <a:rPr lang="en-US" altLang="en-US" sz="900" u="sng" dirty="0">
                <a:latin typeface="Arial" charset="0"/>
                <a:cs typeface="Arial" charset="0"/>
              </a:rPr>
              <a:t>Chapter Connections: </a:t>
            </a:r>
            <a:r>
              <a:rPr lang="en-US" altLang="en-US" sz="900" dirty="0">
                <a:latin typeface="Arial" charset="0"/>
                <a:cs typeface="Arial" charset="0"/>
              </a:rPr>
              <a:t>The focus of this image is on the radically different economic worlds of the North and the South. Factory work—including the new labor source, mill girls—is prominently featured. Commercial agriculture is contrasted with slave labor. A group of men boast that “O America! vast—wide—extended; a population increasing almost past calculation, embracing within thy limits some of almost</a:t>
            </a:r>
            <a:r>
              <a:rPr lang="en-US" altLang="en-US" sz="900" u="sng" dirty="0">
                <a:latin typeface="Arial" charset="0"/>
                <a:cs typeface="Arial" charset="0"/>
              </a:rPr>
              <a:t> </a:t>
            </a:r>
            <a:r>
              <a:rPr lang="en-US" altLang="en-US" sz="900" dirty="0">
                <a:latin typeface="Arial" charset="0"/>
                <a:cs typeface="Arial" charset="0"/>
              </a:rPr>
              <a:t>every nation; a refuge for the weary &amp; distressed a home for the free.” Immigration provided one source of cheap labor, an essential ingredient of the North's economic prosperity. Although this artist's abolitionist views lead him to cast Northerners as champions of freedom and Southerners as supporters of despotism, Southerners viewed their own system as no less committed to American ideals of freedom. Indeed, one Southerner expressly states his view that the freedom from want that his slaves provide allows him to have an even better understanding of liberty than those in the North.</a:t>
            </a:r>
          </a:p>
          <a:p>
            <a:pPr eaLnBrk="1" hangingPunct="1">
              <a:spcBef>
                <a:spcPct val="0"/>
              </a:spcBef>
            </a:pPr>
            <a:r>
              <a:rPr lang="en-US" altLang="en-US" sz="900" u="sng" dirty="0">
                <a:latin typeface="Arial" charset="0"/>
                <a:cs typeface="Arial" charset="0"/>
              </a:rPr>
              <a:t>Discussion Questions:</a:t>
            </a:r>
            <a:endParaRPr lang="en-US" altLang="en-US" sz="900" dirty="0">
              <a:latin typeface="Arial" charset="0"/>
              <a:cs typeface="Arial" charset="0"/>
            </a:endParaRPr>
          </a:p>
          <a:p>
            <a:pPr eaLnBrk="1" hangingPunct="1">
              <a:spcBef>
                <a:spcPct val="0"/>
              </a:spcBef>
              <a:buFont typeface="Calibri" pitchFamily="34" charset="0"/>
              <a:buAutoNum type="arabicPeriod"/>
            </a:pPr>
            <a:r>
              <a:rPr lang="en-US" altLang="en-US" sz="900" dirty="0">
                <a:latin typeface="Arial" charset="0"/>
                <a:cs typeface="Arial" charset="0"/>
              </a:rPr>
              <a:t>What symbols of Northern free labor does the artist include?</a:t>
            </a:r>
          </a:p>
          <a:p>
            <a:pPr eaLnBrk="1" hangingPunct="1">
              <a:spcBef>
                <a:spcPct val="0"/>
              </a:spcBef>
              <a:buFont typeface="Calibri" pitchFamily="34" charset="0"/>
              <a:buAutoNum type="arabicPeriod"/>
            </a:pPr>
            <a:r>
              <a:rPr lang="en-US" altLang="en-US" sz="900" dirty="0">
                <a:latin typeface="Arial" charset="0"/>
                <a:cs typeface="Arial" charset="0"/>
              </a:rPr>
              <a:t>How is Southern slavery portrayed?</a:t>
            </a:r>
          </a:p>
          <a:p>
            <a:pPr eaLnBrk="1" hangingPunct="1">
              <a:spcBef>
                <a:spcPct val="0"/>
              </a:spcBef>
            </a:pPr>
            <a:r>
              <a:rPr lang="en-US" altLang="en-US" dirty="0">
                <a:latin typeface="Arial" charset="0"/>
                <a:cs typeface="Arial"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29CD5DFE-8713-4C48-9A64-07F01CF0D447}" type="slidenum">
              <a:rPr lang="en-US" altLang="en-US">
                <a:latin typeface="Calibri" pitchFamily="34" charset="0"/>
              </a:rPr>
              <a:pPr eaLnBrk="1" hangingPunct="1"/>
              <a:t>18</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FA1DF7C7-E1AE-4759-8D21-3DB637D6C4B6}" type="slidenum">
              <a:rPr lang="en-US" altLang="en-US"/>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D0D62273-2EC8-4550-8B19-97C46D176996}" type="slidenum">
              <a:rPr lang="en-US" altLang="en-US">
                <a:latin typeface="Calibri" pitchFamily="34" charset="0"/>
              </a:rPr>
              <a:pPr eaLnBrk="1" hangingPunct="1"/>
              <a:t>21</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The Sewing Floor of Thompson’s Skirt Factory, 1859 </a:t>
            </a:r>
            <a:r>
              <a:rPr lang="en-US" altLang="en-US"/>
              <a:t>The burgeoning textile industry provided</a:t>
            </a:r>
          </a:p>
          <a:p>
            <a:pPr eaLnBrk="1" hangingPunct="1"/>
            <a:r>
              <a:rPr lang="en-US" altLang="en-US"/>
              <a:t>employment for thousands of women in antebellum America—and also produced the clothes that</a:t>
            </a:r>
          </a:p>
          <a:p>
            <a:pPr eaLnBrk="1" hangingPunct="1"/>
            <a:r>
              <a:rPr lang="en-US" altLang="en-US"/>
              <a:t>women wore. This view of a New York City shop in 1859 illustrates the transition from hand-sewing</a:t>
            </a:r>
          </a:p>
          <a:p>
            <a:pPr eaLnBrk="1" hangingPunct="1"/>
            <a:r>
              <a:rPr lang="en-US" altLang="en-US"/>
              <a:t>(on the right) to machine-stitching (on the left). It also vividly illustrates the contrast between the kinds</a:t>
            </a:r>
          </a:p>
          <a:p>
            <a:pPr eaLnBrk="1" hangingPunct="1"/>
            <a:r>
              <a:rPr lang="en-US" altLang="en-US"/>
              <a:t>of “sewing circles” in which women had traditionally sought companionship to the impersonal mass production</a:t>
            </a:r>
          </a:p>
          <a:p>
            <a:pPr eaLnBrk="1" hangingPunct="1"/>
            <a:r>
              <a:rPr lang="en-US" altLang="en-US"/>
              <a:t>line of the modern manufacturing plant. Note especially the stark exhortation on the</a:t>
            </a:r>
          </a:p>
          <a:p>
            <a:pPr eaLnBrk="1" hangingPunct="1"/>
            <a:r>
              <a:rPr lang="en-US" altLang="en-US"/>
              <a:t>wall: “Strive to Excel.”</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930048C7-0979-49D4-924A-AD07F8758A1A}" type="slidenum">
              <a:rPr lang="en-US" altLang="en-US">
                <a:latin typeface="Calibri" pitchFamily="34" charset="0"/>
              </a:rPr>
              <a:pPr/>
              <a:t>22</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3EC04D22-9232-437A-964B-9117FD905BF1}" type="slidenum">
              <a:rPr lang="en-US" altLang="en-US">
                <a:latin typeface="Calibri" pitchFamily="34" charset="0"/>
              </a:rPr>
              <a:pPr eaLnBrk="1" hangingPunct="1"/>
              <a:t>24</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C1EC0EA1-0DEB-4440-BA94-880CBE78CA81}" type="slidenum">
              <a:rPr lang="en-US" altLang="en-US">
                <a:latin typeface="Arial" charset="0"/>
                <a:ea typeface="ＭＳ Ｐゴシック" pitchFamily="34" charset="-128"/>
              </a:rPr>
              <a:pPr eaLnBrk="1" hangingPunct="1"/>
              <a:t>25</a:t>
            </a:fld>
            <a:endParaRPr lang="en-US" altLang="en-US">
              <a:latin typeface="Arial" charset="0"/>
              <a:ea typeface="ＭＳ Ｐゴシック" pitchFamily="34" charset="-128"/>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a:latin typeface="Arial" charset="0"/>
                <a:ea typeface="ＭＳ Ｐゴシック" pitchFamily="34" charset="-128"/>
                <a:cs typeface="Arial" charset="0"/>
              </a:rPr>
              <a:t>Image 9.9: Sources of European Immigration</a:t>
            </a:r>
          </a:p>
          <a:p>
            <a:pPr eaLnBrk="1" hangingPunct="1">
              <a:spcBef>
                <a:spcPct val="0"/>
              </a:spcBef>
            </a:pPr>
            <a:r>
              <a:rPr lang="en-US" altLang="en-US">
                <a:latin typeface="Arial" charset="0"/>
                <a:ea typeface="ＭＳ Ｐゴシック" pitchFamily="34" charset="-128"/>
                <a:cs typeface="Arial" charset="0"/>
              </a:rPr>
              <a:t>I</a:t>
            </a:r>
            <a:r>
              <a:rPr lang="ru-RU" altLang="en-US">
                <a:latin typeface="Arial" charset="0"/>
                <a:ea typeface="ＭＳ Ｐゴシック" pitchFamily="34" charset="-128"/>
                <a:cs typeface="Arial" charset="0"/>
              </a:rPr>
              <a:t>mmigrants from Germany and Ireland</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changed the population mix in </a:t>
            </a:r>
            <a:r>
              <a:rPr lang="en-US" altLang="en-US">
                <a:latin typeface="Arial" charset="0"/>
                <a:ea typeface="ＭＳ Ｐゴシック" pitchFamily="34" charset="-128"/>
                <a:cs typeface="Arial" charset="0"/>
              </a:rPr>
              <a:t>much </a:t>
            </a:r>
            <a:r>
              <a:rPr lang="ru-RU" altLang="en-US">
                <a:latin typeface="Arial" charset="0"/>
                <a:ea typeface="ＭＳ Ｐゴシック" pitchFamily="34" charset="-128"/>
                <a:cs typeface="Arial" charset="0"/>
              </a:rPr>
              <a:t>of the nation. The</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influx of Catholic immigrants in particular resulted in tensions</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with Protestant</a:t>
            </a:r>
            <a:r>
              <a:rPr lang="en-US" altLang="en-US">
                <a:latin typeface="Arial" charset="0"/>
                <a:ea typeface="ＭＳ Ｐゴシック" pitchFamily="34" charset="-128"/>
                <a:cs typeface="Arial" charset="0"/>
              </a:rPr>
              <a:t>s</a:t>
            </a:r>
            <a:r>
              <a:rPr lang="ru-RU" altLang="en-US">
                <a:latin typeface="Arial" charset="0"/>
                <a:ea typeface="ＭＳ Ｐゴシック" pitchFamily="34" charset="-128"/>
                <a:cs typeface="Arial" charset="0"/>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26B15200-9DCC-4B54-9622-A9C5AFBB88EA}" type="slidenum">
              <a:rPr lang="en-US" altLang="en-US">
                <a:latin typeface="Calibri" pitchFamily="34" charset="0"/>
              </a:rPr>
              <a:pPr/>
              <a:t>26</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ECD755B-F419-40C8-8BBA-3C290951ACF7}" type="slidenum">
              <a:rPr lang="en-US" altLang="en-US">
                <a:latin typeface="Calibri" pitchFamily="34" charset="0"/>
              </a:rPr>
              <a:pPr eaLnBrk="1" hangingPunct="1"/>
              <a:t>28</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210B12E9-5D19-4F60-BF4E-82DC5B247F50}" type="slidenum">
              <a:rPr lang="en-US" altLang="en-US">
                <a:latin typeface="Arial" charset="0"/>
                <a:ea typeface="ＭＳ Ｐゴシック" pitchFamily="34" charset="-128"/>
              </a:rPr>
              <a:pPr eaLnBrk="1" hangingPunct="1"/>
              <a:t>29</a:t>
            </a:fld>
            <a:endParaRPr lang="en-US" altLang="en-US">
              <a:latin typeface="Arial" charset="0"/>
              <a:ea typeface="ＭＳ Ｐゴシック" pitchFamily="34"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a:latin typeface="Arial" charset="0"/>
                <a:ea typeface="ＭＳ Ｐゴシック" pitchFamily="34" charset="-128"/>
                <a:cs typeface="Arial" charset="0"/>
              </a:rPr>
              <a:t>9.6 Wealth</a:t>
            </a:r>
            <a:r>
              <a:rPr lang="en-US" altLang="en-US" b="1">
                <a:latin typeface="Arial" charset="0"/>
                <a:ea typeface="ＭＳ Ｐゴシック" pitchFamily="34" charset="-128"/>
                <a:cs typeface="Arial" charset="0"/>
              </a:rPr>
              <a:t> </a:t>
            </a:r>
            <a:r>
              <a:rPr lang="ru-RU" altLang="en-US" b="1">
                <a:latin typeface="Arial" charset="0"/>
                <a:ea typeface="ＭＳ Ｐゴシック" pitchFamily="34" charset="-128"/>
                <a:cs typeface="Arial" charset="0"/>
              </a:rPr>
              <a:t>Stratification</a:t>
            </a:r>
          </a:p>
          <a:p>
            <a:pPr eaLnBrk="1" hangingPunct="1">
              <a:spcBef>
                <a:spcPct val="0"/>
              </a:spcBef>
            </a:pPr>
            <a:r>
              <a:rPr lang="ru-RU" altLang="en-US">
                <a:latin typeface="Arial" charset="0"/>
                <a:ea typeface="ＭＳ Ｐゴシック" pitchFamily="34" charset="-128"/>
                <a:cs typeface="Arial" charset="0"/>
              </a:rPr>
              <a:t>As the nation’s</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wealth grew during</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the first half of the</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nineteenth century, it</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became more concentrated</a:t>
            </a:r>
            <a:r>
              <a:rPr lang="en-US" altLang="en-US">
                <a:latin typeface="Arial" charset="0"/>
                <a:ea typeface="ＭＳ Ｐゴシック" pitchFamily="34" charset="-128"/>
                <a:cs typeface="Arial" charset="0"/>
              </a:rPr>
              <a:t> in fewer </a:t>
            </a:r>
            <a:r>
              <a:rPr lang="ru-RU" altLang="en-US">
                <a:latin typeface="Arial" charset="0"/>
                <a:ea typeface="ＭＳ Ｐゴシック" pitchFamily="34" charset="-128"/>
                <a:cs typeface="Arial" charset="0"/>
              </a:rPr>
              <a:t>hands. The</a:t>
            </a:r>
            <a:r>
              <a:rPr lang="en-US" altLang="en-US">
                <a:latin typeface="Arial" charset="0"/>
                <a:ea typeface="ＭＳ Ｐゴシック" pitchFamily="34" charset="-128"/>
                <a:cs typeface="Arial" charset="0"/>
              </a:rPr>
              <a:t> rich </a:t>
            </a:r>
            <a:r>
              <a:rPr lang="ru-RU" altLang="en-US">
                <a:latin typeface="Arial" charset="0"/>
                <a:ea typeface="ＭＳ Ｐゴシック" pitchFamily="34" charset="-128"/>
                <a:cs typeface="Arial" charset="0"/>
              </a:rPr>
              <a:t>controlled</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an even larger</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percentage of the</a:t>
            </a:r>
            <a:r>
              <a:rPr lang="en-US" altLang="en-US">
                <a:latin typeface="Arial" charset="0"/>
                <a:ea typeface="ＭＳ Ｐゴシック" pitchFamily="34" charset="-128"/>
                <a:cs typeface="Arial" charset="0"/>
              </a:rPr>
              <a:t> </a:t>
            </a:r>
            <a:r>
              <a:rPr lang="ru-RU" altLang="en-US">
                <a:latin typeface="Arial" charset="0"/>
                <a:ea typeface="ＭＳ Ｐゴシック" pitchFamily="34" charset="-128"/>
                <a:cs typeface="Arial" charset="0"/>
              </a:rPr>
              <a:t>nation’s wealth </a:t>
            </a:r>
            <a:r>
              <a:rPr lang="en-US" altLang="en-US">
                <a:latin typeface="Arial" charset="0"/>
                <a:ea typeface="ＭＳ Ｐゴシック" pitchFamily="34" charset="-128"/>
                <a:cs typeface="Arial" charset="0"/>
              </a:rPr>
              <a:t>mid-</a:t>
            </a:r>
            <a:r>
              <a:rPr lang="ru-RU" altLang="en-US">
                <a:latin typeface="Arial" charset="0"/>
                <a:ea typeface="ＭＳ Ｐゴシック" pitchFamily="34" charset="-128"/>
                <a:cs typeface="Arial" charset="0"/>
              </a:rPr>
              <a:t>century.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97E04121-4187-48E3-96F3-494A1F37880B}" type="slidenum">
              <a:rPr lang="en-US" altLang="en-US">
                <a:latin typeface="Calibri" pitchFamily="34" charset="0"/>
              </a:rPr>
              <a:pPr eaLnBrk="1" hangingPunct="1"/>
              <a:t>3</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BDE2B38C-3D5A-4AAF-811D-D1BD6E041379}" type="slidenum">
              <a:rPr lang="en-US" altLang="en-US">
                <a:latin typeface="Calibri" pitchFamily="34" charset="0"/>
              </a:rPr>
              <a:pPr eaLnBrk="1" hangingPunct="1"/>
              <a:t>6</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E46F257D-C4D5-4521-BAC4-968070C972AE}" type="slidenum">
              <a:rPr lang="en-US" altLang="en-US">
                <a:latin typeface="Calibri" pitchFamily="34" charset="0"/>
              </a:rPr>
              <a:pPr eaLnBrk="1" hangingPunct="1"/>
              <a:t>8</a:t>
            </a:fld>
            <a:endParaRPr lang="en-US" altLang="en-US">
              <a:latin typeface="Calibri" pitchFamily="34" charset="0"/>
            </a:endParaRPr>
          </a:p>
        </p:txBody>
      </p:sp>
    </p:spTree>
    <p:extLst>
      <p:ext uri="{BB962C8B-B14F-4D97-AF65-F5344CB8AC3E}">
        <p14:creationId xmlns:p14="http://schemas.microsoft.com/office/powerpoint/2010/main" val="269744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40A380B4-2174-4556-A85A-47897071D826}" type="slidenum">
              <a:rPr lang="en-US" altLang="en-US">
                <a:latin typeface="Arial" charset="0"/>
                <a:ea typeface="ＭＳ Ｐゴシック" pitchFamily="34" charset="-128"/>
              </a:rPr>
              <a:pPr eaLnBrk="1" hangingPunct="1"/>
              <a:t>11</a:t>
            </a:fld>
            <a:endParaRPr lang="en-US" altLang="en-US">
              <a:latin typeface="Arial" charset="0"/>
              <a:ea typeface="ＭＳ Ｐゴシック" pitchFamily="34"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en-US" b="1" dirty="0">
                <a:latin typeface="Arial" charset="0"/>
                <a:ea typeface="ＭＳ Ｐゴシック" pitchFamily="34" charset="-128"/>
                <a:cs typeface="Arial" charset="0"/>
              </a:rPr>
              <a:t>9.3 Time Lag for</a:t>
            </a:r>
            <a:r>
              <a:rPr lang="en-US" altLang="en-US" b="1" dirty="0">
                <a:latin typeface="Arial" charset="0"/>
                <a:ea typeface="ＭＳ Ｐゴシック" pitchFamily="34" charset="-128"/>
                <a:cs typeface="Arial" charset="0"/>
              </a:rPr>
              <a:t> </a:t>
            </a:r>
            <a:r>
              <a:rPr lang="ru-RU" altLang="en-US" b="1" dirty="0">
                <a:latin typeface="Arial" charset="0"/>
                <a:ea typeface="ＭＳ Ｐゴシック" pitchFamily="34" charset="-128"/>
                <a:cs typeface="Arial" charset="0"/>
              </a:rPr>
              <a:t>News 1800–1841</a:t>
            </a:r>
          </a:p>
          <a:p>
            <a:pPr eaLnBrk="1" hangingPunct="1">
              <a:spcBef>
                <a:spcPct val="0"/>
              </a:spcBef>
            </a:pPr>
            <a:r>
              <a:rPr lang="ru-RU" altLang="en-US" dirty="0">
                <a:latin typeface="Arial" charset="0"/>
                <a:ea typeface="ＭＳ Ｐゴシック" pitchFamily="34" charset="-128"/>
                <a:cs typeface="Arial" charset="0"/>
              </a:rPr>
              <a:t>Improvements in</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communication</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technology and</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transportation</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dramatically reduced</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the time it took for</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news to travel from</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the coastal cities to</a:t>
            </a:r>
            <a:r>
              <a:rPr lang="en-US" altLang="en-US" dirty="0">
                <a:latin typeface="Arial" charset="0"/>
                <a:ea typeface="ＭＳ Ｐゴシック" pitchFamily="34" charset="-128"/>
                <a:cs typeface="Arial" charset="0"/>
              </a:rPr>
              <a:t> </a:t>
            </a:r>
            <a:r>
              <a:rPr lang="ru-RU" altLang="en-US" dirty="0">
                <a:latin typeface="Arial" charset="0"/>
                <a:ea typeface="ＭＳ Ｐゴシック" pitchFamily="34" charset="-128"/>
                <a:cs typeface="Arial" charset="0"/>
              </a:rPr>
              <a:t>the interior cities.</a:t>
            </a:r>
          </a:p>
        </p:txBody>
      </p:sp>
    </p:spTree>
    <p:extLst>
      <p:ext uri="{BB962C8B-B14F-4D97-AF65-F5344CB8AC3E}">
        <p14:creationId xmlns:p14="http://schemas.microsoft.com/office/powerpoint/2010/main" val="150402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fld id="{FF910CBB-4495-4DE9-ABBC-4654B8B48F20}" type="slidenum">
              <a:rPr lang="en-US" altLang="en-US">
                <a:latin typeface="Calibri" pitchFamily="34" charset="0"/>
              </a:rPr>
              <a:pPr eaLnBrk="1" hangingPunct="1"/>
              <a:t>12</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Francis Cabot Lowell’s Mill, Waltham, Massachusetts, 1826, and Cotton Industry; Carding,</a:t>
            </a:r>
          </a:p>
          <a:p>
            <a:pPr eaLnBrk="1" hangingPunct="1"/>
            <a:r>
              <a:rPr lang="en-US" altLang="en-US" b="1"/>
              <a:t>Drawing, and Roving; Engraving, 1835 </a:t>
            </a:r>
            <a:r>
              <a:rPr lang="en-US" altLang="en-US"/>
              <a:t>Built in 1814, Lowell’s mill (left) was a marvel of</a:t>
            </a:r>
          </a:p>
          <a:p>
            <a:pPr eaLnBrk="1" hangingPunct="1"/>
            <a:r>
              <a:rPr lang="en-US" altLang="en-US"/>
              <a:t>manufacturing efficiency. It combined all phases of production, including spinning and weaving,</a:t>
            </a:r>
          </a:p>
          <a:p>
            <a:pPr eaLnBrk="1" hangingPunct="1"/>
            <a:r>
              <a:rPr lang="en-US" altLang="en-US"/>
              <a:t>under one roof. The mill’s labor force (right) was composed primarily of young women from the</a:t>
            </a:r>
          </a:p>
          <a:p>
            <a:pPr eaLnBrk="1" hangingPunct="1"/>
            <a:r>
              <a:rPr lang="en-US" altLang="en-US"/>
              <a:t>local farming communities.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61D4D222-3E92-40CF-ADA3-BAA77C21CAD3}" type="slidenum">
              <a:rPr lang="en-US" altLang="en-US">
                <a:latin typeface="Calibri" pitchFamily="34" charset="0"/>
              </a:rPr>
              <a:pPr/>
              <a:t>15</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Francis Cabot Lowell’s Mill, Waltham, Massachusetts, 1826, and Cotton Industry; Carding,</a:t>
            </a:r>
          </a:p>
          <a:p>
            <a:pPr eaLnBrk="1" hangingPunct="1"/>
            <a:r>
              <a:rPr lang="en-US" altLang="en-US" b="1"/>
              <a:t>Drawing, and Roving; Engraving, 1835 </a:t>
            </a:r>
            <a:r>
              <a:rPr lang="en-US" altLang="en-US"/>
              <a:t>Built in 1814, Lowell’s mill (left) was a marvel of</a:t>
            </a:r>
          </a:p>
          <a:p>
            <a:pPr eaLnBrk="1" hangingPunct="1"/>
            <a:r>
              <a:rPr lang="en-US" altLang="en-US"/>
              <a:t>manufacturing efficiency. It combined all phases of production, including spinning and weaving,</a:t>
            </a:r>
          </a:p>
          <a:p>
            <a:pPr eaLnBrk="1" hangingPunct="1"/>
            <a:r>
              <a:rPr lang="en-US" altLang="en-US"/>
              <a:t>under one roof. The mill’s labor force (right) was composed primarily of young women from the</a:t>
            </a:r>
          </a:p>
          <a:p>
            <a:pPr eaLnBrk="1" hangingPunct="1"/>
            <a:r>
              <a:rPr lang="en-US" altLang="en-US"/>
              <a:t>local farming communities.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4DBA62C-E341-4646-9FD7-B0C0F48C9805}" type="slidenum">
              <a:rPr lang="en-US" altLang="en-US">
                <a:latin typeface="Calibri" pitchFamily="34" charset="0"/>
              </a:rPr>
              <a:pPr/>
              <a:t>16</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40AA81-31EB-4C3C-93FB-A6AC36B9E6D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0AA81-31EB-4C3C-93FB-A6AC36B9E6D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0AA81-31EB-4C3C-93FB-A6AC36B9E6D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62F8CB81-2EFF-40C4-8191-8C2C04914D27}" type="slidenum">
              <a:rPr lang="en-US" altLang="en-US"/>
              <a:pPr/>
              <a:t>‹#›</a:t>
            </a:fld>
            <a:endParaRPr lang="en-US" altLang="en-US"/>
          </a:p>
        </p:txBody>
      </p:sp>
    </p:spTree>
    <p:extLst>
      <p:ext uri="{BB962C8B-B14F-4D97-AF65-F5344CB8AC3E}">
        <p14:creationId xmlns:p14="http://schemas.microsoft.com/office/powerpoint/2010/main" val="208231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endParaRPr lang="en-US" altLang="en-US"/>
          </a:p>
        </p:txBody>
      </p:sp>
      <p:sp>
        <p:nvSpPr>
          <p:cNvPr id="7" name="Footer Placeholder 2"/>
          <p:cNvSpPr>
            <a:spLocks noGrp="1"/>
          </p:cNvSpPr>
          <p:nvPr>
            <p:ph type="ftr" sz="quarter" idx="11"/>
          </p:nvPr>
        </p:nvSpPr>
        <p:spPr/>
        <p:txBody>
          <a:bodyPr/>
          <a:lstStyle>
            <a:lvl1pPr>
              <a:defRPr/>
            </a:lvl1pPr>
          </a:lstStyle>
          <a:p>
            <a:endParaRPr lang="en-US" altLang="en-US"/>
          </a:p>
        </p:txBody>
      </p:sp>
      <p:sp>
        <p:nvSpPr>
          <p:cNvPr id="8" name="Slide Number Placeholder 22"/>
          <p:cNvSpPr>
            <a:spLocks noGrp="1"/>
          </p:cNvSpPr>
          <p:nvPr>
            <p:ph type="sldNum" sz="quarter" idx="12"/>
          </p:nvPr>
        </p:nvSpPr>
        <p:spPr/>
        <p:txBody>
          <a:bodyPr/>
          <a:lstStyle>
            <a:lvl1pPr>
              <a:defRPr/>
            </a:lvl1pPr>
          </a:lstStyle>
          <a:p>
            <a:fld id="{79B01859-1002-4CC6-8DF6-5205D3B2551F}" type="slidenum">
              <a:rPr lang="en-US" altLang="en-US"/>
              <a:pPr/>
              <a:t>‹#›</a:t>
            </a:fld>
            <a:endParaRPr lang="en-US" altLang="en-US"/>
          </a:p>
        </p:txBody>
      </p:sp>
    </p:spTree>
    <p:extLst>
      <p:ext uri="{BB962C8B-B14F-4D97-AF65-F5344CB8AC3E}">
        <p14:creationId xmlns:p14="http://schemas.microsoft.com/office/powerpoint/2010/main" val="54088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D8367351-2590-4FBD-83B0-BCE80575FAAC}" type="slidenum">
              <a:rPr lang="en-US" altLang="en-US"/>
              <a:pPr/>
              <a:t>‹#›</a:t>
            </a:fld>
            <a:endParaRPr lang="en-US" altLang="en-US"/>
          </a:p>
        </p:txBody>
      </p:sp>
    </p:spTree>
    <p:extLst>
      <p:ext uri="{BB962C8B-B14F-4D97-AF65-F5344CB8AC3E}">
        <p14:creationId xmlns:p14="http://schemas.microsoft.com/office/powerpoint/2010/main" val="163128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2-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93"/>
            <a:ext cx="8229600" cy="1048143"/>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457200" y="1939636"/>
            <a:ext cx="8229600" cy="4186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464457" y="1246909"/>
            <a:ext cx="8229600" cy="665018"/>
          </a:xfrm>
        </p:spPr>
        <p:txBody>
          <a:bodyPr/>
          <a:lstStyle>
            <a:lvl1pPr marL="0" indent="0" algn="ctr">
              <a:buFontTx/>
              <a:buNone/>
              <a:defRPr sz="2000" cap="all" baseline="0">
                <a:solidFill>
                  <a:srgbClr val="648CBC"/>
                </a:solidFill>
                <a:latin typeface="Arial Narrow" pitchFamily="34" charset="0"/>
              </a:defRPr>
            </a:lvl1pPr>
            <a:lvl2pPr marL="457200" indent="0">
              <a:buFontTx/>
              <a:buNone/>
              <a:defRPr sz="2000" cap="all" baseline="0">
                <a:solidFill>
                  <a:srgbClr val="648CBC"/>
                </a:solidFill>
                <a:latin typeface="Arial Narrow" pitchFamily="34" charset="0"/>
              </a:defRPr>
            </a:lvl2pPr>
            <a:lvl3pPr marL="914400" indent="0">
              <a:buFontTx/>
              <a:buNone/>
              <a:defRPr sz="2000" cap="all" baseline="0">
                <a:solidFill>
                  <a:srgbClr val="648CBC"/>
                </a:solidFill>
                <a:latin typeface="Arial Narrow" pitchFamily="34" charset="0"/>
              </a:defRPr>
            </a:lvl3pPr>
            <a:lvl4pPr marL="1371600" indent="0">
              <a:buFontTx/>
              <a:buNone/>
              <a:defRPr sz="2000" cap="all" baseline="0">
                <a:solidFill>
                  <a:srgbClr val="648CBC"/>
                </a:solidFill>
                <a:latin typeface="Arial Narrow" pitchFamily="34" charset="0"/>
              </a:defRPr>
            </a:lvl4pPr>
            <a:lvl5pPr marL="1828800" indent="0">
              <a:buFontTx/>
              <a:buNone/>
              <a:defRPr sz="2000" cap="all" baseline="0">
                <a:solidFill>
                  <a:srgbClr val="648CBC"/>
                </a:solidFill>
                <a:latin typeface="Arial Narrow" pitchFamily="34" charset="0"/>
              </a:defRPr>
            </a:lvl5pPr>
          </a:lstStyle>
          <a:p>
            <a:pPr lvl="0"/>
            <a:r>
              <a:rPr lang="en-US" dirty="0"/>
              <a:t>Click to edit Master text styles</a:t>
            </a:r>
          </a:p>
        </p:txBody>
      </p:sp>
    </p:spTree>
    <p:extLst>
      <p:ext uri="{BB962C8B-B14F-4D97-AF65-F5344CB8AC3E}">
        <p14:creationId xmlns:p14="http://schemas.microsoft.com/office/powerpoint/2010/main" val="400160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8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2-lin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93"/>
            <a:ext cx="8229600" cy="1048143"/>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457200" y="1939636"/>
            <a:ext cx="8229600" cy="4186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464457" y="1246909"/>
            <a:ext cx="8229600" cy="665018"/>
          </a:xfrm>
        </p:spPr>
        <p:txBody>
          <a:bodyPr/>
          <a:lstStyle>
            <a:lvl1pPr marL="0" indent="0" algn="ctr">
              <a:buFontTx/>
              <a:buNone/>
              <a:defRPr sz="2000" cap="all" baseline="0">
                <a:solidFill>
                  <a:srgbClr val="648CBC"/>
                </a:solidFill>
                <a:latin typeface="Arial Narrow" pitchFamily="34" charset="0"/>
              </a:defRPr>
            </a:lvl1pPr>
            <a:lvl2pPr marL="457200" indent="0">
              <a:buFontTx/>
              <a:buNone/>
              <a:defRPr sz="2000" cap="all" baseline="0">
                <a:solidFill>
                  <a:srgbClr val="648CBC"/>
                </a:solidFill>
                <a:latin typeface="Arial Narrow" pitchFamily="34" charset="0"/>
              </a:defRPr>
            </a:lvl2pPr>
            <a:lvl3pPr marL="914400" indent="0">
              <a:buFontTx/>
              <a:buNone/>
              <a:defRPr sz="2000" cap="all" baseline="0">
                <a:solidFill>
                  <a:srgbClr val="648CBC"/>
                </a:solidFill>
                <a:latin typeface="Arial Narrow" pitchFamily="34" charset="0"/>
              </a:defRPr>
            </a:lvl3pPr>
            <a:lvl4pPr marL="1371600" indent="0">
              <a:buFontTx/>
              <a:buNone/>
              <a:defRPr sz="2000" cap="all" baseline="0">
                <a:solidFill>
                  <a:srgbClr val="648CBC"/>
                </a:solidFill>
                <a:latin typeface="Arial Narrow" pitchFamily="34" charset="0"/>
              </a:defRPr>
            </a:lvl4pPr>
            <a:lvl5pPr marL="1828800" indent="0">
              <a:buFontTx/>
              <a:buNone/>
              <a:defRPr sz="2000" cap="all" baseline="0">
                <a:solidFill>
                  <a:srgbClr val="648CBC"/>
                </a:solidFill>
                <a:latin typeface="Arial Narrow" pitchFamily="34" charset="0"/>
              </a:defRPr>
            </a:lvl5pPr>
          </a:lstStyle>
          <a:p>
            <a:pPr lvl="0"/>
            <a:r>
              <a:rPr lang="en-US" dirty="0"/>
              <a:t>Click to edit Master text styles</a:t>
            </a:r>
          </a:p>
        </p:txBody>
      </p:sp>
    </p:spTree>
    <p:extLst>
      <p:ext uri="{BB962C8B-B14F-4D97-AF65-F5344CB8AC3E}">
        <p14:creationId xmlns:p14="http://schemas.microsoft.com/office/powerpoint/2010/main" val="40016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0AA81-31EB-4C3C-93FB-A6AC36B9E6D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05783CCD-EDD2-47D9-A84A-9DB2BBD8F63E}" type="slidenum">
              <a:rPr lang="en-US" altLang="en-US"/>
              <a:pPr/>
              <a:t>‹#›</a:t>
            </a:fld>
            <a:endParaRPr lang="en-US" altLang="en-US"/>
          </a:p>
        </p:txBody>
      </p:sp>
    </p:spTree>
    <p:extLst>
      <p:ext uri="{BB962C8B-B14F-4D97-AF65-F5344CB8AC3E}">
        <p14:creationId xmlns:p14="http://schemas.microsoft.com/office/powerpoint/2010/main" val="396036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0AA81-31EB-4C3C-93FB-A6AC36B9E6D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0AA81-31EB-4C3C-93FB-A6AC36B9E6DA}"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40AA81-31EB-4C3C-93FB-A6AC36B9E6DA}"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40AA81-31EB-4C3C-93FB-A6AC36B9E6DA}"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AA81-31EB-4C3C-93FB-A6AC36B9E6DA}"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9B385-E2D4-41EC-9DAD-9E467796EC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40AA81-31EB-4C3C-93FB-A6AC36B9E6DA}"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9B385-E2D4-41EC-9DAD-9E467796EC2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640AA81-31EB-4C3C-93FB-A6AC36B9E6DA}" type="datetimeFigureOut">
              <a:rPr lang="en-US" smtClean="0"/>
              <a:t>11/5/19</a:t>
            </a:fld>
            <a:endParaRPr lang="en-US"/>
          </a:p>
        </p:txBody>
      </p:sp>
      <p:sp>
        <p:nvSpPr>
          <p:cNvPr id="9" name="Slide Number Placeholder 8"/>
          <p:cNvSpPr>
            <a:spLocks noGrp="1"/>
          </p:cNvSpPr>
          <p:nvPr>
            <p:ph type="sldNum" sz="quarter" idx="11"/>
          </p:nvPr>
        </p:nvSpPr>
        <p:spPr/>
        <p:txBody>
          <a:bodyPr/>
          <a:lstStyle/>
          <a:p>
            <a:fld id="{DC89B385-E2D4-41EC-9DAD-9E467796EC2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C89B385-E2D4-41EC-9DAD-9E467796EC2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40AA81-31EB-4C3C-93FB-A6AC36B9E6DA}" type="datetimeFigureOut">
              <a:rPr lang="en-US" smtClean="0"/>
              <a:t>11/5/19</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00" r:id="rId15"/>
    <p:sldLayoutId id="2147483660" r:id="rId16"/>
    <p:sldLayoutId id="2147483665" r:id="rId17"/>
    <p:sldLayoutId id="2147483678" r:id="rId18"/>
    <p:sldLayoutId id="2147483683" r:id="rId19"/>
    <p:sldLayoutId id="2147483701" r:id="rId20"/>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Image:Lowelloffering.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Erie_Canal_Map_1853.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Market Revolution</a:t>
            </a:r>
          </a:p>
        </p:txBody>
      </p:sp>
    </p:spTree>
    <p:extLst>
      <p:ext uri="{BB962C8B-B14F-4D97-AF65-F5344CB8AC3E}">
        <p14:creationId xmlns:p14="http://schemas.microsoft.com/office/powerpoint/2010/main" val="167774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altLang="en-US" dirty="0"/>
              <a:t>Transportation Revolution</a:t>
            </a:r>
            <a:endParaRPr lang="en-US" dirty="0">
              <a:solidFill>
                <a:srgbClr val="000000"/>
              </a:solidFill>
              <a:ea typeface="+mj-ea"/>
              <a:cs typeface="+mj-cs"/>
            </a:endParaRPr>
          </a:p>
        </p:txBody>
      </p:sp>
      <p:sp>
        <p:nvSpPr>
          <p:cNvPr id="123907" name="Content Placeholder 2"/>
          <p:cNvSpPr>
            <a:spLocks noGrp="1"/>
          </p:cNvSpPr>
          <p:nvPr>
            <p:ph idx="1"/>
          </p:nvPr>
        </p:nvSpPr>
        <p:spPr>
          <a:xfrm>
            <a:off x="0" y="1219200"/>
            <a:ext cx="8458200" cy="5638800"/>
          </a:xfrm>
        </p:spPr>
        <p:txBody>
          <a:bodyPr>
            <a:normAutofit fontScale="92500" lnSpcReduction="10000"/>
          </a:bodyPr>
          <a:lstStyle/>
          <a:p>
            <a:r>
              <a:rPr lang="en-US" altLang="en-US" sz="2800" dirty="0">
                <a:solidFill>
                  <a:srgbClr val="000000"/>
                </a:solidFill>
              </a:rPr>
              <a:t>Other forms of transportation and communication linked United States and world:</a:t>
            </a:r>
          </a:p>
          <a:p>
            <a:pPr lvl="2" eaLnBrk="1" hangingPunct="1"/>
            <a:r>
              <a:rPr lang="en-US" altLang="en-US" sz="2400" dirty="0">
                <a:solidFill>
                  <a:srgbClr val="000000"/>
                </a:solidFill>
              </a:rPr>
              <a:t>Cyrus Field in 1858:</a:t>
            </a:r>
          </a:p>
          <a:p>
            <a:pPr lvl="3" eaLnBrk="1" hangingPunct="1"/>
            <a:r>
              <a:rPr lang="en-US" altLang="en-US" sz="2000" dirty="0">
                <a:solidFill>
                  <a:srgbClr val="000000"/>
                </a:solidFill>
              </a:rPr>
              <a:t>Called </a:t>
            </a:r>
            <a:r>
              <a:rPr lang="ja-JP" altLang="en-US" sz="2000" dirty="0">
                <a:solidFill>
                  <a:srgbClr val="000000"/>
                </a:solidFill>
              </a:rPr>
              <a:t>“</a:t>
            </a:r>
            <a:r>
              <a:rPr lang="en-US" altLang="ja-JP" sz="2000" dirty="0">
                <a:solidFill>
                  <a:srgbClr val="000000"/>
                </a:solidFill>
              </a:rPr>
              <a:t>the greatest wire-puller in history,</a:t>
            </a:r>
            <a:r>
              <a:rPr lang="ja-JP" altLang="en-US" sz="2000" dirty="0">
                <a:solidFill>
                  <a:srgbClr val="000000"/>
                </a:solidFill>
              </a:rPr>
              <a:t>”</a:t>
            </a:r>
            <a:r>
              <a:rPr lang="en-US" altLang="ja-JP" sz="2000" dirty="0">
                <a:solidFill>
                  <a:srgbClr val="000000"/>
                </a:solidFill>
              </a:rPr>
              <a:t> stretched a cable from Newfoundland to Ireland</a:t>
            </a:r>
          </a:p>
          <a:p>
            <a:pPr lvl="3" eaLnBrk="1" hangingPunct="1"/>
            <a:r>
              <a:rPr lang="en-US" altLang="en-US" sz="2000" dirty="0">
                <a:solidFill>
                  <a:srgbClr val="000000"/>
                </a:solidFill>
              </a:rPr>
              <a:t>A heavier cable in 1866 permanently linked American and European continents</a:t>
            </a:r>
          </a:p>
          <a:p>
            <a:pPr lvl="2" eaLnBrk="1" hangingPunct="1"/>
            <a:r>
              <a:rPr lang="en-US" altLang="en-US" sz="2400" dirty="0">
                <a:solidFill>
                  <a:srgbClr val="000000"/>
                </a:solidFill>
              </a:rPr>
              <a:t>Donald McKay developed new </a:t>
            </a:r>
            <a:r>
              <a:rPr lang="en-US" altLang="en-US" sz="2400" b="1" dirty="0">
                <a:solidFill>
                  <a:srgbClr val="000000"/>
                </a:solidFill>
              </a:rPr>
              <a:t>clipper ships</a:t>
            </a:r>
            <a:endParaRPr lang="en-US" altLang="en-US" sz="2400" dirty="0">
              <a:solidFill>
                <a:srgbClr val="000000"/>
              </a:solidFill>
            </a:endParaRPr>
          </a:p>
          <a:p>
            <a:pPr lvl="3" eaLnBrk="1" hangingPunct="1"/>
            <a:r>
              <a:rPr lang="en-US" altLang="en-US" sz="2000" dirty="0">
                <a:solidFill>
                  <a:srgbClr val="000000"/>
                </a:solidFill>
              </a:rPr>
              <a:t>Sacrificed cargo space for speed, their hour of glory was relatively brief</a:t>
            </a:r>
          </a:p>
          <a:p>
            <a:pPr lvl="2"/>
            <a:r>
              <a:rPr lang="en-US" altLang="en-US" sz="2400" dirty="0">
                <a:solidFill>
                  <a:srgbClr val="000000"/>
                </a:solidFill>
              </a:rPr>
              <a:t>Eve of Civil War, British steamers won race for maritime ascendancy:</a:t>
            </a:r>
          </a:p>
          <a:p>
            <a:pPr lvl="3"/>
            <a:r>
              <a:rPr lang="en-US" altLang="en-US" sz="2000" dirty="0">
                <a:solidFill>
                  <a:srgbClr val="000000"/>
                </a:solidFill>
              </a:rPr>
              <a:t>Steadier, roomier, more reliable – thus more profitable</a:t>
            </a:r>
          </a:p>
          <a:p>
            <a:pPr lvl="2"/>
            <a:r>
              <a:rPr lang="en-US" altLang="en-US" sz="2400" dirty="0">
                <a:solidFill>
                  <a:srgbClr val="000000"/>
                </a:solidFill>
              </a:rPr>
              <a:t>Stagecoaches</a:t>
            </a:r>
          </a:p>
          <a:p>
            <a:pPr lvl="2"/>
            <a:r>
              <a:rPr lang="en-US" altLang="en-US" sz="2400" b="1" dirty="0">
                <a:solidFill>
                  <a:srgbClr val="000000"/>
                </a:solidFill>
              </a:rPr>
              <a:t>Pony Express </a:t>
            </a:r>
            <a:r>
              <a:rPr lang="en-US" altLang="en-US" sz="2400" dirty="0">
                <a:solidFill>
                  <a:srgbClr val="000000"/>
                </a:solidFill>
              </a:rPr>
              <a:t>(1860)</a:t>
            </a:r>
          </a:p>
          <a:p>
            <a:pPr lvl="3"/>
            <a:r>
              <a:rPr lang="en-US" altLang="en-US" sz="2000" dirty="0">
                <a:solidFill>
                  <a:srgbClr val="000000"/>
                </a:solidFill>
              </a:rPr>
              <a:t>Carried mail speedily the 2,000 miles from St. Joseph, Missouri to Sacramento, California; ten day trip</a:t>
            </a:r>
          </a:p>
          <a:p>
            <a:pPr lvl="2"/>
            <a:endParaRPr lang="en-US" altLang="en-US" sz="2400" dirty="0">
              <a:solidFill>
                <a:srgbClr val="000000"/>
              </a:solidFill>
            </a:endParaRPr>
          </a:p>
          <a:p>
            <a:pPr lvl="3" eaLnBrk="1" hangingPunct="1"/>
            <a:endParaRPr lang="en-US" altLang="en-US" sz="2000" dirty="0">
              <a:solidFill>
                <a:srgbClr val="000000"/>
              </a:solidFill>
            </a:endParaRPr>
          </a:p>
        </p:txBody>
      </p:sp>
    </p:spTree>
    <p:extLst>
      <p:ext uri="{BB962C8B-B14F-4D97-AF65-F5344CB8AC3E}">
        <p14:creationId xmlns:p14="http://schemas.microsoft.com/office/powerpoint/2010/main" val="138072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Keene Line Art_Page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3" y="1232333"/>
            <a:ext cx="9139931" cy="5562600"/>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43011"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1AE4AD46-1EC1-40E8-B483-ED6629C2F10B}" type="slidenum">
              <a:rPr lang="en-US" altLang="en-US" sz="1000" b="1">
                <a:solidFill>
                  <a:schemeClr val="bg1"/>
                </a:solidFill>
                <a:latin typeface="Arial" charset="0"/>
              </a:rPr>
              <a:pPr eaLnBrk="1" hangingPunct="1">
                <a:spcBef>
                  <a:spcPct val="0"/>
                </a:spcBef>
                <a:buClrTx/>
                <a:buSzTx/>
                <a:buFontTx/>
                <a:buNone/>
              </a:pPr>
              <a:t>11</a:t>
            </a:fld>
            <a:r>
              <a:rPr lang="en-US" altLang="en-US" sz="1000" b="1">
                <a:solidFill>
                  <a:schemeClr val="bg1"/>
                </a:solidFill>
                <a:latin typeface="Arial" charset="0"/>
              </a:rPr>
              <a:t>   Visions of America, A History of the United States</a:t>
            </a:r>
          </a:p>
        </p:txBody>
      </p:sp>
      <p:sp>
        <p:nvSpPr>
          <p:cNvPr id="2" name="TextBox 1"/>
          <p:cNvSpPr txBox="1"/>
          <p:nvPr/>
        </p:nvSpPr>
        <p:spPr>
          <a:xfrm>
            <a:off x="533400" y="162941"/>
            <a:ext cx="7520649" cy="707886"/>
          </a:xfrm>
          <a:prstGeom prst="rect">
            <a:avLst/>
          </a:prstGeom>
          <a:noFill/>
        </p:spPr>
        <p:txBody>
          <a:bodyPr wrap="none" rtlCol="0">
            <a:spAutoFit/>
          </a:bodyPr>
          <a:lstStyle/>
          <a:p>
            <a:r>
              <a:rPr lang="en-US" sz="4000" dirty="0">
                <a:solidFill>
                  <a:schemeClr val="accent5">
                    <a:lumMod val="50000"/>
                  </a:schemeClr>
                </a:solidFill>
                <a:latin typeface="+mj-lt"/>
              </a:rPr>
              <a:t>Improvements in Communication</a:t>
            </a:r>
          </a:p>
        </p:txBody>
      </p:sp>
    </p:spTree>
    <p:extLst>
      <p:ext uri="{BB962C8B-B14F-4D97-AF65-F5344CB8AC3E}">
        <p14:creationId xmlns:p14="http://schemas.microsoft.com/office/powerpoint/2010/main" val="34032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274638"/>
            <a:ext cx="8229600" cy="715962"/>
          </a:xfrm>
        </p:spPr>
        <p:txBody>
          <a:bodyPr>
            <a:normAutofit fontScale="90000"/>
          </a:bodyPr>
          <a:lstStyle/>
          <a:p>
            <a:pPr eaLnBrk="1" hangingPunct="1"/>
            <a:r>
              <a:rPr lang="en-US" altLang="en-US"/>
              <a:t>American Industry</a:t>
            </a:r>
          </a:p>
        </p:txBody>
      </p:sp>
      <p:pic>
        <p:nvPicPr>
          <p:cNvPr id="30723" name="Picture 13" descr="0003415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371600"/>
            <a:ext cx="3581400" cy="2438400"/>
          </a:xfrm>
        </p:spPr>
      </p:pic>
      <p:pic>
        <p:nvPicPr>
          <p:cNvPr id="30724" name="Picture 11" descr="Lockport_bartlett_color_crop"/>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3938588"/>
            <a:ext cx="3505200" cy="2187575"/>
          </a:xfrm>
        </p:spPr>
      </p:pic>
      <p:sp>
        <p:nvSpPr>
          <p:cNvPr id="30725" name="Rectangle 6"/>
          <p:cNvSpPr>
            <a:spLocks noGrp="1" noChangeArrowheads="1"/>
          </p:cNvSpPr>
          <p:nvPr>
            <p:ph type="body" sz="half" idx="3"/>
          </p:nvPr>
        </p:nvSpPr>
        <p:spPr>
          <a:xfrm>
            <a:off x="4648200" y="1600200"/>
            <a:ext cx="3810000" cy="4525963"/>
          </a:xfrm>
        </p:spPr>
        <p:txBody>
          <a:bodyPr/>
          <a:lstStyle/>
          <a:p>
            <a:pPr marL="0" indent="0" eaLnBrk="1" hangingPunct="1"/>
            <a:r>
              <a:rPr lang="en-US" altLang="en-US" sz="2800" dirty="0"/>
              <a:t>Two great changes:</a:t>
            </a:r>
          </a:p>
          <a:p>
            <a:pPr lvl="1" eaLnBrk="1" hangingPunct="1"/>
            <a:r>
              <a:rPr lang="en-US" altLang="en-US" sz="2400" dirty="0"/>
              <a:t>Growth and mechanization of industry</a:t>
            </a:r>
          </a:p>
          <a:p>
            <a:pPr lvl="2" eaLnBrk="1" hangingPunct="1"/>
            <a:r>
              <a:rPr lang="en-US" altLang="en-US" dirty="0"/>
              <a:t>Division of labor</a:t>
            </a:r>
          </a:p>
          <a:p>
            <a:pPr lvl="2" eaLnBrk="1" hangingPunct="1"/>
            <a:r>
              <a:rPr lang="en-US" altLang="en-US" dirty="0"/>
              <a:t>Interchangeable parts</a:t>
            </a:r>
          </a:p>
          <a:p>
            <a:pPr lvl="2" eaLnBrk="1" hangingPunct="1"/>
            <a:r>
              <a:rPr lang="en-US" altLang="en-US" dirty="0"/>
              <a:t>Factory System</a:t>
            </a:r>
          </a:p>
          <a:p>
            <a:pPr lvl="2" eaLnBrk="1" hangingPunct="1"/>
            <a:r>
              <a:rPr lang="en-US" altLang="en-US" dirty="0"/>
              <a:t>Improved technology</a:t>
            </a:r>
          </a:p>
          <a:p>
            <a:pPr lvl="2" eaLnBrk="1" hangingPunct="1"/>
            <a:r>
              <a:rPr lang="en-US" altLang="en-US" dirty="0"/>
              <a:t>“Waltham Plan” – factories and dorms</a:t>
            </a:r>
          </a:p>
          <a:p>
            <a:pPr lvl="1" eaLnBrk="1" hangingPunct="1"/>
            <a:r>
              <a:rPr lang="en-US" altLang="en-US" sz="2400" dirty="0"/>
              <a:t>Expansion and integration of markets</a:t>
            </a:r>
          </a:p>
        </p:txBody>
      </p:sp>
    </p:spTree>
    <p:extLst>
      <p:ext uri="{BB962C8B-B14F-4D97-AF65-F5344CB8AC3E}">
        <p14:creationId xmlns:p14="http://schemas.microsoft.com/office/powerpoint/2010/main" val="59789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solidFill>
                  <a:srgbClr val="000000"/>
                </a:solidFill>
              </a:rPr>
              <a:t>Mechanization</a:t>
            </a:r>
          </a:p>
        </p:txBody>
      </p:sp>
      <p:sp>
        <p:nvSpPr>
          <p:cNvPr id="46083" name="Content Placeholder 2"/>
          <p:cNvSpPr>
            <a:spLocks noGrp="1"/>
          </p:cNvSpPr>
          <p:nvPr>
            <p:ph idx="1"/>
          </p:nvPr>
        </p:nvSpPr>
        <p:spPr/>
        <p:txBody>
          <a:bodyPr>
            <a:normAutofit lnSpcReduction="10000"/>
          </a:bodyPr>
          <a:lstStyle/>
          <a:p>
            <a:pPr eaLnBrk="1" hangingPunct="1"/>
            <a:r>
              <a:rPr lang="en-US" altLang="en-US" dirty="0">
                <a:solidFill>
                  <a:srgbClr val="000000"/>
                </a:solidFill>
              </a:rPr>
              <a:t>British inventors in 1750s perfected series of machines for mass production of textiles:</a:t>
            </a:r>
          </a:p>
          <a:p>
            <a:pPr lvl="1" eaLnBrk="1" hangingPunct="1"/>
            <a:r>
              <a:rPr lang="en-US" altLang="en-US" dirty="0">
                <a:solidFill>
                  <a:srgbClr val="000000"/>
                </a:solidFill>
              </a:rPr>
              <a:t>Harnessed steam to usher in modern factory system of Industrial Revolution</a:t>
            </a:r>
          </a:p>
          <a:p>
            <a:pPr lvl="1" eaLnBrk="1" hangingPunct="1"/>
            <a:r>
              <a:rPr lang="en-US" altLang="en-US" dirty="0">
                <a:solidFill>
                  <a:srgbClr val="000000"/>
                </a:solidFill>
              </a:rPr>
              <a:t>Spectacular transformation in agricultural production</a:t>
            </a:r>
          </a:p>
          <a:p>
            <a:pPr lvl="1" eaLnBrk="1" hangingPunct="1"/>
            <a:r>
              <a:rPr lang="en-US" altLang="en-US" dirty="0">
                <a:solidFill>
                  <a:srgbClr val="000000"/>
                </a:solidFill>
              </a:rPr>
              <a:t>As well as methods of transportation and communication</a:t>
            </a:r>
          </a:p>
          <a:p>
            <a:r>
              <a:rPr lang="en-US" altLang="en-US" dirty="0">
                <a:solidFill>
                  <a:srgbClr val="000000"/>
                </a:solidFill>
              </a:rPr>
              <a:t>Factory system slowly spread from Britain, </a:t>
            </a:r>
            <a:r>
              <a:rPr lang="ja-JP" altLang="en-US" dirty="0">
                <a:solidFill>
                  <a:srgbClr val="000000"/>
                </a:solidFill>
              </a:rPr>
              <a:t>“</a:t>
            </a:r>
            <a:r>
              <a:rPr lang="en-US" altLang="ja-JP" dirty="0">
                <a:solidFill>
                  <a:srgbClr val="000000"/>
                </a:solidFill>
              </a:rPr>
              <a:t>the world</a:t>
            </a:r>
            <a:r>
              <a:rPr lang="fr-FR" altLang="ja-JP" dirty="0">
                <a:solidFill>
                  <a:srgbClr val="000000"/>
                </a:solidFill>
              </a:rPr>
              <a:t>'</a:t>
            </a:r>
            <a:r>
              <a:rPr lang="en-US" altLang="ja-JP" dirty="0">
                <a:solidFill>
                  <a:srgbClr val="000000"/>
                </a:solidFill>
              </a:rPr>
              <a:t>s workshop”</a:t>
            </a:r>
          </a:p>
          <a:p>
            <a:r>
              <a:rPr lang="en-US" altLang="en-US" dirty="0">
                <a:solidFill>
                  <a:srgbClr val="000000"/>
                </a:solidFill>
              </a:rPr>
              <a:t>Samuel Slater— </a:t>
            </a:r>
            <a:r>
              <a:rPr lang="ja-JP" altLang="en-US" dirty="0">
                <a:solidFill>
                  <a:srgbClr val="000000"/>
                </a:solidFill>
              </a:rPr>
              <a:t>“</a:t>
            </a:r>
            <a:r>
              <a:rPr lang="en-US" altLang="ja-JP" dirty="0">
                <a:solidFill>
                  <a:srgbClr val="000000"/>
                </a:solidFill>
              </a:rPr>
              <a:t>Father of Factory System</a:t>
            </a:r>
            <a:r>
              <a:rPr lang="ja-JP" altLang="en-US" dirty="0">
                <a:solidFill>
                  <a:srgbClr val="000000"/>
                </a:solidFill>
              </a:rPr>
              <a:t>”</a:t>
            </a:r>
            <a:endParaRPr lang="en-US" altLang="ja-JP" dirty="0">
              <a:solidFill>
                <a:srgbClr val="000000"/>
              </a:solidFill>
            </a:endParaRPr>
          </a:p>
          <a:p>
            <a:r>
              <a:rPr lang="en-US" altLang="en-US" dirty="0">
                <a:solidFill>
                  <a:srgbClr val="000000"/>
                </a:solidFill>
              </a:rPr>
              <a:t>Why was United States slow to industrialize?</a:t>
            </a:r>
          </a:p>
          <a:p>
            <a:pPr lvl="1"/>
            <a:r>
              <a:rPr lang="en-US" altLang="en-US" dirty="0">
                <a:solidFill>
                  <a:srgbClr val="000000"/>
                </a:solidFill>
              </a:rPr>
              <a:t>Land was cheap</a:t>
            </a:r>
          </a:p>
          <a:p>
            <a:pPr lvl="1"/>
            <a:r>
              <a:rPr lang="en-US" altLang="en-US" dirty="0">
                <a:solidFill>
                  <a:srgbClr val="000000"/>
                </a:solidFill>
              </a:rPr>
              <a:t>Labor was scarce</a:t>
            </a:r>
          </a:p>
          <a:p>
            <a:pPr lvl="1"/>
            <a:r>
              <a:rPr lang="en-US" altLang="en-US" dirty="0">
                <a:solidFill>
                  <a:srgbClr val="000000"/>
                </a:solidFill>
              </a:rPr>
              <a:t>Money for capital investment was scarce</a:t>
            </a:r>
          </a:p>
          <a:p>
            <a:pPr lvl="1" eaLnBrk="1" hangingPunct="1"/>
            <a:endParaRPr lang="en-US" altLang="en-US" dirty="0">
              <a:solidFill>
                <a:srgbClr val="000000"/>
              </a:solidFill>
            </a:endParaRPr>
          </a:p>
          <a:p>
            <a:pPr eaLnBrk="1" hangingPunct="1"/>
            <a:endParaRPr lang="en-US" altLang="en-US" dirty="0">
              <a:solidFill>
                <a:srgbClr val="000000"/>
              </a:solidFill>
            </a:endParaRPr>
          </a:p>
        </p:txBody>
      </p:sp>
    </p:spTree>
    <p:extLst>
      <p:ext uri="{BB962C8B-B14F-4D97-AF65-F5344CB8AC3E}">
        <p14:creationId xmlns:p14="http://schemas.microsoft.com/office/powerpoint/2010/main" val="197872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68876"/>
            <a:ext cx="7620000" cy="1143000"/>
          </a:xfrm>
        </p:spPr>
        <p:txBody>
          <a:bodyPr/>
          <a:lstStyle/>
          <a:p>
            <a:pPr eaLnBrk="1" hangingPunct="1"/>
            <a:r>
              <a:rPr lang="en-US" altLang="en-US" dirty="0">
                <a:solidFill>
                  <a:srgbClr val="000000"/>
                </a:solidFill>
              </a:rPr>
              <a:t>Manufacturing</a:t>
            </a:r>
          </a:p>
        </p:txBody>
      </p:sp>
      <p:sp>
        <p:nvSpPr>
          <p:cNvPr id="62467" name="Content Placeholder 2"/>
          <p:cNvSpPr>
            <a:spLocks noGrp="1"/>
          </p:cNvSpPr>
          <p:nvPr>
            <p:ph idx="1"/>
          </p:nvPr>
        </p:nvSpPr>
        <p:spPr>
          <a:xfrm>
            <a:off x="152400" y="1219200"/>
            <a:ext cx="8686800" cy="5638800"/>
          </a:xfrm>
        </p:spPr>
        <p:txBody>
          <a:bodyPr>
            <a:normAutofit fontScale="92500" lnSpcReduction="10000"/>
          </a:bodyPr>
          <a:lstStyle/>
          <a:p>
            <a:pPr eaLnBrk="1" hangingPunct="1"/>
            <a:r>
              <a:rPr lang="en-US" altLang="en-US" dirty="0">
                <a:solidFill>
                  <a:srgbClr val="000000"/>
                </a:solidFill>
              </a:rPr>
              <a:t>As factory system flourished, it embraced other industries.</a:t>
            </a:r>
          </a:p>
          <a:p>
            <a:pPr eaLnBrk="1" hangingPunct="1"/>
            <a:r>
              <a:rPr lang="en-US" altLang="en-US" dirty="0">
                <a:solidFill>
                  <a:srgbClr val="000000"/>
                </a:solidFill>
              </a:rPr>
              <a:t>Contribution of Whitney</a:t>
            </a:r>
            <a:r>
              <a:rPr lang="fr-FR" altLang="ja-JP" dirty="0">
                <a:solidFill>
                  <a:srgbClr val="000000"/>
                </a:solidFill>
              </a:rPr>
              <a:t>'</a:t>
            </a:r>
            <a:r>
              <a:rPr lang="en-US" altLang="en-US" dirty="0">
                <a:solidFill>
                  <a:srgbClr val="000000"/>
                </a:solidFill>
              </a:rPr>
              <a:t>s interchangeable parts to manufacture of firearms:</a:t>
            </a:r>
          </a:p>
          <a:p>
            <a:pPr lvl="1" eaLnBrk="1" hangingPunct="1"/>
            <a:r>
              <a:rPr lang="en-US" altLang="en-US" dirty="0">
                <a:solidFill>
                  <a:srgbClr val="000000"/>
                </a:solidFill>
              </a:rPr>
              <a:t>Basis of mass-production, assembly-line methods</a:t>
            </a:r>
          </a:p>
          <a:p>
            <a:r>
              <a:rPr lang="en-US" altLang="en-US" dirty="0">
                <a:solidFill>
                  <a:srgbClr val="000000"/>
                </a:solidFill>
              </a:rPr>
              <a:t>Sewing machine:</a:t>
            </a:r>
          </a:p>
          <a:p>
            <a:pPr lvl="2"/>
            <a:r>
              <a:rPr lang="en-US" altLang="en-US" dirty="0">
                <a:solidFill>
                  <a:srgbClr val="000000"/>
                </a:solidFill>
              </a:rPr>
              <a:t>Invented by Elias Howe in 1846; Perfected by Isaac Singer</a:t>
            </a:r>
          </a:p>
          <a:p>
            <a:pPr lvl="2"/>
            <a:r>
              <a:rPr lang="en-US" altLang="en-US" dirty="0">
                <a:solidFill>
                  <a:srgbClr val="000000"/>
                </a:solidFill>
              </a:rPr>
              <a:t>Strong boost to northern industrialization</a:t>
            </a:r>
          </a:p>
          <a:p>
            <a:pPr lvl="2"/>
            <a:r>
              <a:rPr lang="en-US" altLang="en-US" dirty="0">
                <a:solidFill>
                  <a:srgbClr val="000000"/>
                </a:solidFill>
              </a:rPr>
              <a:t>Moved sewing from private homes to factory</a:t>
            </a:r>
          </a:p>
          <a:p>
            <a:r>
              <a:rPr lang="en-US" altLang="en-US" dirty="0">
                <a:solidFill>
                  <a:srgbClr val="000000"/>
                </a:solidFill>
              </a:rPr>
              <a:t>Samuel F. B. Morse:</a:t>
            </a:r>
          </a:p>
          <a:p>
            <a:pPr lvl="1"/>
            <a:r>
              <a:rPr lang="en-US" altLang="en-US" dirty="0">
                <a:solidFill>
                  <a:srgbClr val="000000"/>
                </a:solidFill>
              </a:rPr>
              <a:t>Invented telegraph &amp; secured $30,000 from Congress  to experiment with </a:t>
            </a:r>
            <a:r>
              <a:rPr lang="ja-JP" altLang="en-US" dirty="0">
                <a:solidFill>
                  <a:srgbClr val="000000"/>
                </a:solidFill>
              </a:rPr>
              <a:t>“</a:t>
            </a:r>
            <a:r>
              <a:rPr lang="en-US" altLang="ja-JP" dirty="0">
                <a:solidFill>
                  <a:srgbClr val="000000"/>
                </a:solidFill>
              </a:rPr>
              <a:t>talking wires</a:t>
            </a:r>
            <a:r>
              <a:rPr lang="ja-JP" altLang="en-US" dirty="0">
                <a:solidFill>
                  <a:srgbClr val="000000"/>
                </a:solidFill>
              </a:rPr>
              <a:t>”</a:t>
            </a:r>
            <a:endParaRPr lang="en-US" altLang="ja-JP" dirty="0">
              <a:solidFill>
                <a:srgbClr val="000000"/>
              </a:solidFill>
            </a:endParaRPr>
          </a:p>
          <a:p>
            <a:r>
              <a:rPr lang="en-US" altLang="en-US" dirty="0">
                <a:solidFill>
                  <a:srgbClr val="000000"/>
                </a:solidFill>
              </a:rPr>
              <a:t>Other inventions: </a:t>
            </a:r>
          </a:p>
          <a:p>
            <a:pPr lvl="1"/>
            <a:r>
              <a:rPr lang="en-US" altLang="en-US" dirty="0">
                <a:solidFill>
                  <a:srgbClr val="000000"/>
                </a:solidFill>
              </a:rPr>
              <a:t>McCormick</a:t>
            </a:r>
            <a:r>
              <a:rPr lang="fr-FR" altLang="ja-JP" dirty="0">
                <a:solidFill>
                  <a:srgbClr val="000000"/>
                </a:solidFill>
              </a:rPr>
              <a:t>'</a:t>
            </a:r>
            <a:r>
              <a:rPr lang="en-US" altLang="en-US" dirty="0">
                <a:solidFill>
                  <a:srgbClr val="000000"/>
                </a:solidFill>
              </a:rPr>
              <a:t>s reaper, Colt</a:t>
            </a:r>
            <a:r>
              <a:rPr lang="fr-FR" altLang="ja-JP" dirty="0">
                <a:solidFill>
                  <a:srgbClr val="000000"/>
                </a:solidFill>
              </a:rPr>
              <a:t>'</a:t>
            </a:r>
            <a:r>
              <a:rPr lang="en-US" altLang="en-US" dirty="0">
                <a:solidFill>
                  <a:srgbClr val="000000"/>
                </a:solidFill>
              </a:rPr>
              <a:t>s firearms, Charles Goodyear</a:t>
            </a:r>
            <a:r>
              <a:rPr lang="fr-FR" altLang="ja-JP" dirty="0">
                <a:solidFill>
                  <a:srgbClr val="000000"/>
                </a:solidFill>
              </a:rPr>
              <a:t>'</a:t>
            </a:r>
            <a:r>
              <a:rPr lang="en-US" altLang="en-US" dirty="0">
                <a:solidFill>
                  <a:srgbClr val="000000"/>
                </a:solidFill>
              </a:rPr>
              <a:t>s vulcanized rubber</a:t>
            </a:r>
          </a:p>
          <a:p>
            <a:r>
              <a:rPr lang="en-US" altLang="en-US" dirty="0">
                <a:solidFill>
                  <a:srgbClr val="000000"/>
                </a:solidFill>
              </a:rPr>
              <a:t>Each new invention stimulated still more imaginative inventions:</a:t>
            </a:r>
          </a:p>
          <a:p>
            <a:pPr lvl="2"/>
            <a:r>
              <a:rPr lang="en-US" altLang="en-US" dirty="0">
                <a:solidFill>
                  <a:srgbClr val="000000"/>
                </a:solidFill>
              </a:rPr>
              <a:t>Decade ending in 1800:  only 306 patents registered</a:t>
            </a:r>
          </a:p>
          <a:p>
            <a:pPr lvl="2"/>
            <a:r>
              <a:rPr lang="en-US" altLang="en-US" dirty="0">
                <a:solidFill>
                  <a:srgbClr val="000000"/>
                </a:solidFill>
              </a:rPr>
              <a:t>Decade ending in 1860:  28,000 patents registered</a:t>
            </a:r>
          </a:p>
          <a:p>
            <a:r>
              <a:rPr lang="en-US" altLang="en-US" dirty="0">
                <a:solidFill>
                  <a:srgbClr val="000000"/>
                </a:solidFill>
              </a:rPr>
              <a:t>Key changes in form and legal status of business organizations:</a:t>
            </a:r>
          </a:p>
          <a:p>
            <a:pPr lvl="1"/>
            <a:r>
              <a:rPr lang="en-US" altLang="en-US" dirty="0">
                <a:solidFill>
                  <a:srgbClr val="000000"/>
                </a:solidFill>
              </a:rPr>
              <a:t>Principle of </a:t>
            </a:r>
            <a:r>
              <a:rPr lang="en-US" altLang="en-US" b="1" dirty="0">
                <a:solidFill>
                  <a:srgbClr val="000000"/>
                </a:solidFill>
              </a:rPr>
              <a:t>limited liability</a:t>
            </a:r>
            <a:r>
              <a:rPr lang="en-US" altLang="en-US" dirty="0">
                <a:solidFill>
                  <a:srgbClr val="000000"/>
                </a:solidFill>
              </a:rPr>
              <a:t> aided concentration of capital</a:t>
            </a:r>
          </a:p>
          <a:p>
            <a:pPr lvl="1"/>
            <a:endParaRPr lang="en-US" altLang="en-US" dirty="0">
              <a:solidFill>
                <a:srgbClr val="000000"/>
              </a:solidFill>
            </a:endParaRPr>
          </a:p>
          <a:p>
            <a:pPr lvl="1"/>
            <a:endParaRPr lang="en-US" altLang="en-US" dirty="0">
              <a:solidFill>
                <a:srgbClr val="000000"/>
              </a:solidFill>
            </a:endParaRPr>
          </a:p>
          <a:p>
            <a:pPr lvl="1" eaLnBrk="1" hangingPunct="1"/>
            <a:endParaRPr lang="en-US" altLang="en-US" dirty="0">
              <a:solidFill>
                <a:srgbClr val="000000"/>
              </a:solidFill>
            </a:endParaRPr>
          </a:p>
          <a:p>
            <a:pPr lvl="1" eaLnBrk="1" hangingPunct="1">
              <a:buFont typeface="Arial" charset="0"/>
              <a:buNone/>
            </a:pPr>
            <a:endParaRPr lang="en-US" altLang="en-US" dirty="0">
              <a:solidFill>
                <a:srgbClr val="000000"/>
              </a:solidFill>
            </a:endParaRPr>
          </a:p>
        </p:txBody>
      </p:sp>
      <p:sp>
        <p:nvSpPr>
          <p:cNvPr id="2" name="Rectangle 1">
            <a:extLst>
              <a:ext uri="{FF2B5EF4-FFF2-40B4-BE49-F238E27FC236}">
                <a16:creationId xmlns:a16="http://schemas.microsoft.com/office/drawing/2014/main" id="{5271C47A-8DB9-9448-907E-9AD80394AD6A}"/>
              </a:ext>
            </a:extLst>
          </p:cNvPr>
          <p:cNvSpPr/>
          <p:nvPr/>
        </p:nvSpPr>
        <p:spPr>
          <a:xfrm>
            <a:off x="6553200" y="170935"/>
            <a:ext cx="1827744"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Doc A, F</a:t>
            </a:r>
          </a:p>
        </p:txBody>
      </p:sp>
    </p:spTree>
    <p:extLst>
      <p:ext uri="{BB962C8B-B14F-4D97-AF65-F5344CB8AC3E}">
        <p14:creationId xmlns:p14="http://schemas.microsoft.com/office/powerpoint/2010/main" val="242963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92200" y="254000"/>
            <a:ext cx="69596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a:latin typeface="Arial" charset="0"/>
              </a:rPr>
              <a:t>p290</a:t>
            </a:r>
          </a:p>
        </p:txBody>
      </p:sp>
    </p:spTree>
    <p:extLst>
      <p:ext uri="{BB962C8B-B14F-4D97-AF65-F5344CB8AC3E}">
        <p14:creationId xmlns:p14="http://schemas.microsoft.com/office/powerpoint/2010/main" val="136479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317500"/>
            <a:ext cx="8636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a:latin typeface="Arial" charset="0"/>
              </a:rPr>
              <a:t>p290</a:t>
            </a:r>
          </a:p>
        </p:txBody>
      </p:sp>
    </p:spTree>
    <p:extLst>
      <p:ext uri="{BB962C8B-B14F-4D97-AF65-F5344CB8AC3E}">
        <p14:creationId xmlns:p14="http://schemas.microsoft.com/office/powerpoint/2010/main" val="179732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2438"/>
            <a:ext cx="8229600" cy="614362"/>
          </a:xfrm>
        </p:spPr>
        <p:txBody>
          <a:bodyPr>
            <a:normAutofit fontScale="90000"/>
          </a:bodyPr>
          <a:lstStyle/>
          <a:p>
            <a:pPr eaLnBrk="1" hangingPunct="1"/>
            <a:r>
              <a:rPr lang="en-US" altLang="en-US" dirty="0">
                <a:solidFill>
                  <a:srgbClr val="7B9899"/>
                </a:solidFill>
              </a:rPr>
              <a:t>From Artisans to Workers</a:t>
            </a:r>
          </a:p>
        </p:txBody>
      </p:sp>
      <p:sp>
        <p:nvSpPr>
          <p:cNvPr id="31747" name="Rectangle 1"/>
          <p:cNvSpPr>
            <a:spLocks noGrp="1" noChangeArrowheads="1"/>
          </p:cNvSpPr>
          <p:nvPr>
            <p:ph idx="1"/>
          </p:nvPr>
        </p:nvSpPr>
        <p:spPr>
          <a:xfrm>
            <a:off x="457200" y="1593850"/>
            <a:ext cx="8229600" cy="4532313"/>
          </a:xfrm>
        </p:spPr>
        <p:txBody>
          <a:bodyPr/>
          <a:lstStyle/>
          <a:p>
            <a:pPr indent="-342900"/>
            <a:r>
              <a:rPr lang="en-US" altLang="en-US" b="1" dirty="0">
                <a:latin typeface="Arial" charset="0"/>
                <a:cs typeface="Arial" charset="0"/>
              </a:rPr>
              <a:t>Artisan Production</a:t>
            </a:r>
            <a:endParaRPr lang="en-US" altLang="en-US" dirty="0">
              <a:latin typeface="Arial" charset="0"/>
              <a:cs typeface="Arial" charset="0"/>
            </a:endParaRPr>
          </a:p>
          <a:p>
            <a:pPr lvl="1" indent="-342900"/>
            <a:r>
              <a:rPr lang="en-US" altLang="en-US" dirty="0">
                <a:latin typeface="Arial" charset="0"/>
                <a:cs typeface="Arial" charset="0"/>
              </a:rPr>
              <a:t>A system of manufacturing goods, built around apprenticeship, that defined the preindustrial economy. </a:t>
            </a:r>
          </a:p>
          <a:p>
            <a:pPr lvl="1" indent="-342900"/>
            <a:r>
              <a:rPr lang="en-US" altLang="en-US" dirty="0">
                <a:latin typeface="Arial" charset="0"/>
                <a:cs typeface="Arial" charset="0"/>
              </a:rPr>
              <a:t>The apprentice learned a trade under the guidance of an artisan who often housed, clothed, and fed the apprentice.</a:t>
            </a:r>
          </a:p>
          <a:p>
            <a:pPr indent="-342900"/>
            <a:r>
              <a:rPr lang="en-US" altLang="en-US" b="1" dirty="0">
                <a:latin typeface="Arial" charset="0"/>
                <a:cs typeface="Arial" charset="0"/>
              </a:rPr>
              <a:t>Industrial Production</a:t>
            </a:r>
          </a:p>
          <a:p>
            <a:pPr lvl="1" indent="-342900"/>
            <a:r>
              <a:rPr lang="en-US" altLang="en-US" dirty="0">
                <a:latin typeface="Arial" charset="0"/>
                <a:cs typeface="Arial" charset="0"/>
              </a:rPr>
              <a:t>“wage slavery”</a:t>
            </a:r>
          </a:p>
          <a:p>
            <a:pPr lvl="1" indent="-342900"/>
            <a:r>
              <a:rPr lang="en-US" altLang="en-US" dirty="0">
                <a:latin typeface="Arial" charset="0"/>
                <a:cs typeface="Arial" charset="0"/>
              </a:rPr>
              <a:t>Outside the home</a:t>
            </a:r>
          </a:p>
          <a:p>
            <a:pPr lvl="1" indent="-342900"/>
            <a:r>
              <a:rPr lang="en-US" altLang="en-US" dirty="0">
                <a:latin typeface="Arial" charset="0"/>
                <a:cs typeface="Arial" charset="0"/>
              </a:rPr>
              <a:t>Unskilled &amp; Depersonalized</a:t>
            </a:r>
          </a:p>
          <a:p>
            <a:pPr lvl="1" indent="-342900"/>
            <a:r>
              <a:rPr lang="en-US" altLang="en-US" dirty="0">
                <a:latin typeface="Arial" charset="0"/>
                <a:cs typeface="Arial" charset="0"/>
              </a:rPr>
              <a:t>Child labor</a:t>
            </a:r>
          </a:p>
          <a:p>
            <a:pPr lvl="1" indent="-342900"/>
            <a:endParaRPr lang="en-US" altLang="en-US" dirty="0">
              <a:latin typeface="Arial" charset="0"/>
              <a:cs typeface="Arial" charset="0"/>
            </a:endParaRPr>
          </a:p>
        </p:txBody>
      </p:sp>
      <p:sp>
        <p:nvSpPr>
          <p:cNvPr id="31748"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C0E2AC2D-3921-4B15-B788-3B20CC0C600B}" type="slidenum">
              <a:rPr lang="en-US" altLang="en-US" sz="1000" b="1">
                <a:solidFill>
                  <a:schemeClr val="bg1"/>
                </a:solidFill>
                <a:latin typeface="Arial" charset="0"/>
              </a:rPr>
              <a:pPr eaLnBrk="1" hangingPunct="1">
                <a:spcBef>
                  <a:spcPct val="0"/>
                </a:spcBef>
                <a:buClrTx/>
                <a:buSzTx/>
                <a:buFontTx/>
                <a:buNone/>
              </a:pPr>
              <a:t>17</a:t>
            </a:fld>
            <a:r>
              <a:rPr lang="en-US" altLang="en-US" sz="1000" b="1">
                <a:solidFill>
                  <a:schemeClr val="bg1"/>
                </a:solidFill>
                <a:latin typeface="Arial" charset="0"/>
              </a:rPr>
              <a:t>   Visions of America, A History of the United States</a:t>
            </a:r>
          </a:p>
        </p:txBody>
      </p:sp>
      <p:sp>
        <p:nvSpPr>
          <p:cNvPr id="2" name="Rectangle 1">
            <a:extLst>
              <a:ext uri="{FF2B5EF4-FFF2-40B4-BE49-F238E27FC236}">
                <a16:creationId xmlns:a16="http://schemas.microsoft.com/office/drawing/2014/main" id="{A16D5960-85DF-1F46-BDD1-EF36FA418E2E}"/>
              </a:ext>
            </a:extLst>
          </p:cNvPr>
          <p:cNvSpPr/>
          <p:nvPr/>
        </p:nvSpPr>
        <p:spPr>
          <a:xfrm>
            <a:off x="7171732" y="149354"/>
            <a:ext cx="1019831" cy="523220"/>
          </a:xfrm>
          <a:prstGeom prst="rect">
            <a:avLst/>
          </a:prstGeom>
        </p:spPr>
        <p:txBody>
          <a:bodyPr wrap="non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Doc C</a:t>
            </a:r>
          </a:p>
        </p:txBody>
      </p:sp>
    </p:spTree>
    <p:extLst>
      <p:ext uri="{BB962C8B-B14F-4D97-AF65-F5344CB8AC3E}">
        <p14:creationId xmlns:p14="http://schemas.microsoft.com/office/powerpoint/2010/main" val="37610180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74638"/>
            <a:ext cx="8229600" cy="792162"/>
          </a:xfrm>
        </p:spPr>
        <p:txBody>
          <a:bodyPr/>
          <a:lstStyle/>
          <a:p>
            <a:pPr eaLnBrk="1" hangingPunct="1"/>
            <a:r>
              <a:rPr lang="en-US" altLang="en-US"/>
              <a:t>Impact on Labor</a:t>
            </a:r>
          </a:p>
        </p:txBody>
      </p:sp>
      <p:sp>
        <p:nvSpPr>
          <p:cNvPr id="33795" name="Rectangle 5"/>
          <p:cNvSpPr>
            <a:spLocks noGrp="1" noChangeArrowheads="1"/>
          </p:cNvSpPr>
          <p:nvPr>
            <p:ph type="body" sz="half" idx="1"/>
          </p:nvPr>
        </p:nvSpPr>
        <p:spPr/>
        <p:txBody>
          <a:bodyPr/>
          <a:lstStyle/>
          <a:p>
            <a:pPr marL="0" indent="0" eaLnBrk="1" hangingPunct="1"/>
            <a:r>
              <a:rPr lang="en-US" altLang="en-US" sz="2400"/>
              <a:t>Workers challenged the transition from artisan to wage laborer</a:t>
            </a:r>
          </a:p>
          <a:p>
            <a:pPr marL="0" indent="0" eaLnBrk="1" hangingPunct="1"/>
            <a:r>
              <a:rPr lang="en-US" altLang="en-US" sz="2400"/>
              <a:t>Unions develop, though technically illegal</a:t>
            </a:r>
          </a:p>
          <a:p>
            <a:pPr marL="0" indent="0" eaLnBrk="1" hangingPunct="1"/>
            <a:r>
              <a:rPr lang="en-US" altLang="en-US" sz="2400"/>
              <a:t>“Labor Theory of Value”</a:t>
            </a:r>
          </a:p>
          <a:p>
            <a:pPr marL="0" indent="0" eaLnBrk="1" hangingPunct="1"/>
            <a:r>
              <a:rPr lang="en-US" altLang="en-US" sz="2400"/>
              <a:t>Overproduction leads to layoffs – “business cycle”</a:t>
            </a:r>
          </a:p>
          <a:p>
            <a:pPr lvl="1" eaLnBrk="1" hangingPunct="1"/>
            <a:r>
              <a:rPr lang="en-US" altLang="en-US" sz="2000"/>
              <a:t>Ex. Panic of 1819</a:t>
            </a:r>
          </a:p>
        </p:txBody>
      </p:sp>
      <p:sp>
        <p:nvSpPr>
          <p:cNvPr id="33796" name="Rectangle 6"/>
          <p:cNvSpPr>
            <a:spLocks noGrp="1" noChangeArrowheads="1"/>
          </p:cNvSpPr>
          <p:nvPr>
            <p:ph sz="quarter" idx="2"/>
          </p:nvPr>
        </p:nvSpPr>
        <p:spPr/>
        <p:txBody>
          <a:bodyPr/>
          <a:lstStyle/>
          <a:p>
            <a:pPr marL="0" indent="0" eaLnBrk="1" hangingPunct="1"/>
            <a:r>
              <a:rPr lang="en-US" altLang="en-US" sz="1400"/>
              <a:t>1836 Song Lyrics Sung by Protesting Workers at Lowell</a:t>
            </a:r>
          </a:p>
          <a:p>
            <a:pPr marL="0" indent="0" eaLnBrk="1" hangingPunct="1"/>
            <a:r>
              <a:rPr lang="en-US" altLang="en-US" sz="1400"/>
              <a:t>Oh! isn't it a pity, such a pretty girl as I</a:t>
            </a:r>
            <a:br>
              <a:rPr lang="en-US" altLang="en-US" sz="1400"/>
            </a:br>
            <a:r>
              <a:rPr lang="en-US" altLang="en-US" sz="1400"/>
              <a:t>Should be sent to the factory to pine away and die?</a:t>
            </a:r>
            <a:br>
              <a:rPr lang="en-US" altLang="en-US" sz="1400"/>
            </a:br>
            <a:r>
              <a:rPr lang="en-US" altLang="en-US" sz="1400"/>
              <a:t>Oh! I cannot be a slave, I will not be a slave,</a:t>
            </a:r>
            <a:br>
              <a:rPr lang="en-US" altLang="en-US" sz="1400"/>
            </a:br>
            <a:r>
              <a:rPr lang="en-US" altLang="en-US" sz="1400"/>
              <a:t>For I'm so fond of liberty,</a:t>
            </a:r>
            <a:br>
              <a:rPr lang="en-US" altLang="en-US" sz="1400"/>
            </a:br>
            <a:r>
              <a:rPr lang="en-US" altLang="en-US" sz="1400"/>
              <a:t>That I cannot be a slave</a:t>
            </a:r>
            <a:r>
              <a:rPr lang="en-US" altLang="en-US" sz="2400"/>
              <a:t>.</a:t>
            </a:r>
          </a:p>
        </p:txBody>
      </p:sp>
      <p:pic>
        <p:nvPicPr>
          <p:cNvPr id="33797" name="Picture 8" descr="lowell%20mills%20timetab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67200" y="3505200"/>
            <a:ext cx="4038600" cy="2819400"/>
          </a:xfrm>
        </p:spPr>
      </p:pic>
    </p:spTree>
    <p:extLst>
      <p:ext uri="{BB962C8B-B14F-4D97-AF65-F5344CB8AC3E}">
        <p14:creationId xmlns:p14="http://schemas.microsoft.com/office/powerpoint/2010/main" val="984650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solidFill>
                  <a:srgbClr val="000000"/>
                </a:solidFill>
              </a:rPr>
              <a:t>Labor</a:t>
            </a:r>
          </a:p>
        </p:txBody>
      </p:sp>
      <p:sp>
        <p:nvSpPr>
          <p:cNvPr id="82947" name="Content Placeholder 2"/>
          <p:cNvSpPr>
            <a:spLocks noGrp="1"/>
          </p:cNvSpPr>
          <p:nvPr>
            <p:ph idx="1"/>
          </p:nvPr>
        </p:nvSpPr>
        <p:spPr/>
        <p:txBody>
          <a:bodyPr>
            <a:normAutofit/>
          </a:bodyPr>
          <a:lstStyle/>
          <a:p>
            <a:r>
              <a:rPr lang="en-US" altLang="en-US" sz="2800" dirty="0">
                <a:solidFill>
                  <a:srgbClr val="000000"/>
                </a:solidFill>
              </a:rPr>
              <a:t>Labor</a:t>
            </a:r>
            <a:r>
              <a:rPr lang="fr-FR" altLang="ja-JP" sz="2800" dirty="0">
                <a:solidFill>
                  <a:srgbClr val="000000"/>
                </a:solidFill>
              </a:rPr>
              <a:t>'</a:t>
            </a:r>
            <a:r>
              <a:rPr lang="en-US" altLang="en-US" sz="2800" dirty="0">
                <a:solidFill>
                  <a:srgbClr val="000000"/>
                </a:solidFill>
              </a:rPr>
              <a:t>s effort to organize:</a:t>
            </a:r>
          </a:p>
          <a:p>
            <a:pPr lvl="1"/>
            <a:r>
              <a:rPr lang="en-US" altLang="en-US" sz="2800" dirty="0">
                <a:solidFill>
                  <a:srgbClr val="000000"/>
                </a:solidFill>
              </a:rPr>
              <a:t>Some 300,000 trade unionists by 1830</a:t>
            </a:r>
          </a:p>
          <a:p>
            <a:pPr lvl="1"/>
            <a:r>
              <a:rPr lang="en-US" altLang="en-US" sz="2800" dirty="0">
                <a:solidFill>
                  <a:srgbClr val="000000"/>
                </a:solidFill>
              </a:rPr>
              <a:t>Declined as result of severe depression, 1837</a:t>
            </a:r>
          </a:p>
          <a:p>
            <a:pPr lvl="1"/>
            <a:r>
              <a:rPr lang="en-US" altLang="en-US" sz="2800" dirty="0">
                <a:solidFill>
                  <a:srgbClr val="000000"/>
                </a:solidFill>
              </a:rPr>
              <a:t>Won promising legal victory in 1842 in </a:t>
            </a:r>
            <a:r>
              <a:rPr lang="en-US" altLang="en-US" sz="2800" i="1" dirty="0">
                <a:solidFill>
                  <a:srgbClr val="000000"/>
                </a:solidFill>
              </a:rPr>
              <a:t>Commonwealth v. Hunt</a:t>
            </a:r>
          </a:p>
          <a:p>
            <a:pPr lvl="2"/>
            <a:r>
              <a:rPr lang="en-US" altLang="en-US" sz="2600" dirty="0">
                <a:solidFill>
                  <a:srgbClr val="000000"/>
                </a:solidFill>
              </a:rPr>
              <a:t>Mass. Supreme Court ruled unions not illegal conspiracies, provided methods were </a:t>
            </a:r>
            <a:r>
              <a:rPr lang="ja-JP" altLang="en-US" sz="2600" dirty="0">
                <a:solidFill>
                  <a:srgbClr val="000000"/>
                </a:solidFill>
              </a:rPr>
              <a:t>“</a:t>
            </a:r>
            <a:r>
              <a:rPr lang="en-US" altLang="ja-JP" sz="2600" dirty="0">
                <a:solidFill>
                  <a:srgbClr val="000000"/>
                </a:solidFill>
              </a:rPr>
              <a:t>honorable and peaceful</a:t>
            </a:r>
            <a:r>
              <a:rPr lang="ja-JP" altLang="en-US" sz="2600" dirty="0">
                <a:solidFill>
                  <a:srgbClr val="000000"/>
                </a:solidFill>
              </a:rPr>
              <a:t>”</a:t>
            </a:r>
            <a:endParaRPr lang="en-US" altLang="ja-JP" sz="2600" dirty="0">
              <a:solidFill>
                <a:srgbClr val="000000"/>
              </a:solidFill>
            </a:endParaRPr>
          </a:p>
          <a:p>
            <a:pPr lvl="2"/>
            <a:r>
              <a:rPr lang="en-US" altLang="en-US" sz="2600" dirty="0">
                <a:solidFill>
                  <a:srgbClr val="000000"/>
                </a:solidFill>
              </a:rPr>
              <a:t>Case did not legalize right to strike</a:t>
            </a:r>
          </a:p>
        </p:txBody>
      </p:sp>
    </p:spTree>
    <p:extLst>
      <p:ext uri="{BB962C8B-B14F-4D97-AF65-F5344CB8AC3E}">
        <p14:creationId xmlns:p14="http://schemas.microsoft.com/office/powerpoint/2010/main" val="422876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h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67" y="7776"/>
            <a:ext cx="9152597" cy="6801012"/>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21507"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2EFA85F3-D698-4B81-987A-D8E6C75071B0}" type="slidenum">
              <a:rPr lang="en-US" altLang="en-US" sz="1000" b="1">
                <a:solidFill>
                  <a:schemeClr val="bg1"/>
                </a:solidFill>
                <a:latin typeface="Arial" charset="0"/>
              </a:rPr>
              <a:pPr eaLnBrk="1" hangingPunct="1">
                <a:spcBef>
                  <a:spcPct val="0"/>
                </a:spcBef>
                <a:buClrTx/>
                <a:buSzTx/>
                <a:buFontTx/>
                <a:buNone/>
              </a:pPr>
              <a:t>2</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3996692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dirty="0">
                <a:solidFill>
                  <a:srgbClr val="000000"/>
                </a:solidFill>
              </a:rPr>
              <a:t>Women and the Economy</a:t>
            </a:r>
          </a:p>
        </p:txBody>
      </p:sp>
      <p:sp>
        <p:nvSpPr>
          <p:cNvPr id="87043" name="Content Placeholder 2"/>
          <p:cNvSpPr>
            <a:spLocks noGrp="1"/>
          </p:cNvSpPr>
          <p:nvPr>
            <p:ph idx="1"/>
          </p:nvPr>
        </p:nvSpPr>
        <p:spPr>
          <a:xfrm>
            <a:off x="0" y="1295400"/>
            <a:ext cx="8382000" cy="5486400"/>
          </a:xfrm>
        </p:spPr>
        <p:txBody>
          <a:bodyPr>
            <a:normAutofit lnSpcReduction="10000"/>
          </a:bodyPr>
          <a:lstStyle/>
          <a:p>
            <a:pPr eaLnBrk="1" hangingPunct="1"/>
            <a:r>
              <a:rPr lang="en-US" altLang="en-US" dirty="0">
                <a:solidFill>
                  <a:srgbClr val="000000"/>
                </a:solidFill>
              </a:rPr>
              <a:t>Women became part of factory production:</a:t>
            </a:r>
          </a:p>
          <a:p>
            <a:pPr lvl="1" eaLnBrk="1" hangingPunct="1"/>
            <a:r>
              <a:rPr lang="en-US" altLang="en-US" dirty="0">
                <a:solidFill>
                  <a:srgbClr val="000000"/>
                </a:solidFill>
              </a:rPr>
              <a:t>Factories undermined work of women in homes</a:t>
            </a:r>
          </a:p>
          <a:p>
            <a:pPr lvl="1" eaLnBrk="1" hangingPunct="1"/>
            <a:r>
              <a:rPr lang="en-US" altLang="en-US" dirty="0">
                <a:solidFill>
                  <a:srgbClr val="000000"/>
                </a:solidFill>
              </a:rPr>
              <a:t>Factory jobs promised greater economic independence for women</a:t>
            </a:r>
          </a:p>
          <a:p>
            <a:pPr lvl="1" eaLnBrk="1" hangingPunct="1"/>
            <a:r>
              <a:rPr lang="en-US" altLang="en-US" dirty="0">
                <a:solidFill>
                  <a:srgbClr val="000000"/>
                </a:solidFill>
              </a:rPr>
              <a:t>And means to buy manufactured products of  new market economy</a:t>
            </a:r>
          </a:p>
          <a:p>
            <a:r>
              <a:rPr lang="en-US" altLang="en-US" dirty="0">
                <a:solidFill>
                  <a:srgbClr val="000000"/>
                </a:solidFill>
              </a:rPr>
              <a:t>Factory jobs were still unusual for women:</a:t>
            </a:r>
          </a:p>
          <a:p>
            <a:pPr lvl="1"/>
            <a:r>
              <a:rPr lang="en-US" altLang="en-US" dirty="0">
                <a:solidFill>
                  <a:srgbClr val="000000"/>
                </a:solidFill>
              </a:rPr>
              <a:t>Few opportunities to be economically self-supporting (mainly nursing, domestic services, and teaching)</a:t>
            </a:r>
          </a:p>
          <a:p>
            <a:pPr lvl="1"/>
            <a:r>
              <a:rPr lang="en-US" altLang="en-US" dirty="0">
                <a:solidFill>
                  <a:srgbClr val="000000"/>
                </a:solidFill>
              </a:rPr>
              <a:t>Teaching profession became </a:t>
            </a:r>
            <a:r>
              <a:rPr lang="ja-JP" altLang="en-US" dirty="0">
                <a:solidFill>
                  <a:srgbClr val="000000"/>
                </a:solidFill>
              </a:rPr>
              <a:t>“</a:t>
            </a:r>
            <a:r>
              <a:rPr lang="en-US" altLang="ja-JP" dirty="0">
                <a:solidFill>
                  <a:srgbClr val="000000"/>
                </a:solidFill>
              </a:rPr>
              <a:t>feminized</a:t>
            </a:r>
            <a:r>
              <a:rPr lang="ja-JP" altLang="en-US" dirty="0">
                <a:solidFill>
                  <a:srgbClr val="000000"/>
                </a:solidFill>
              </a:rPr>
              <a:t>”</a:t>
            </a:r>
            <a:r>
              <a:rPr lang="en-US" altLang="ja-JP" dirty="0">
                <a:solidFill>
                  <a:srgbClr val="000000"/>
                </a:solidFill>
              </a:rPr>
              <a:t> as men left for other opportunities</a:t>
            </a:r>
          </a:p>
          <a:p>
            <a:r>
              <a:rPr lang="en-US" altLang="en-US" dirty="0">
                <a:solidFill>
                  <a:srgbClr val="000000"/>
                </a:solidFill>
              </a:rPr>
              <a:t>Household economy</a:t>
            </a:r>
            <a:endParaRPr lang="en-US" altLang="ja-JP" dirty="0">
              <a:solidFill>
                <a:srgbClr val="000000"/>
              </a:solidFill>
            </a:endParaRPr>
          </a:p>
          <a:p>
            <a:pPr lvl="1"/>
            <a:r>
              <a:rPr lang="en-US" altLang="en-US" dirty="0">
                <a:solidFill>
                  <a:srgbClr val="000000"/>
                </a:solidFill>
              </a:rPr>
              <a:t>One white family in ten employed poor white, immigrant, or black women</a:t>
            </a:r>
          </a:p>
          <a:p>
            <a:pPr lvl="1"/>
            <a:r>
              <a:rPr lang="en-US" altLang="en-US" dirty="0">
                <a:solidFill>
                  <a:srgbClr val="000000"/>
                </a:solidFill>
              </a:rPr>
              <a:t>10% of white women worked outside home</a:t>
            </a:r>
          </a:p>
          <a:p>
            <a:pPr lvl="1"/>
            <a:r>
              <a:rPr lang="en-US" altLang="en-US" dirty="0">
                <a:solidFill>
                  <a:srgbClr val="000000"/>
                </a:solidFill>
              </a:rPr>
              <a:t>20% of all women employed at some time before marriage</a:t>
            </a:r>
          </a:p>
          <a:p>
            <a:pPr lvl="1"/>
            <a:r>
              <a:rPr lang="en-US" altLang="en-US" dirty="0">
                <a:solidFill>
                  <a:srgbClr val="000000"/>
                </a:solidFill>
              </a:rPr>
              <a:t>Vast majority of working women single</a:t>
            </a:r>
          </a:p>
          <a:p>
            <a:pPr lvl="1"/>
            <a:r>
              <a:rPr lang="en-US" altLang="en-US" dirty="0">
                <a:solidFill>
                  <a:srgbClr val="000000"/>
                </a:solidFill>
              </a:rPr>
              <a:t>Upon marriage, left job to become wives and mothers, without wages</a:t>
            </a:r>
          </a:p>
          <a:p>
            <a:endParaRPr lang="en-US" altLang="en-US" dirty="0">
              <a:solidFill>
                <a:srgbClr val="000000"/>
              </a:solidFill>
            </a:endParaRPr>
          </a:p>
          <a:p>
            <a:pPr marL="114300" indent="0">
              <a:buNone/>
            </a:pPr>
            <a:endParaRPr lang="en-US" altLang="en-US" dirty="0">
              <a:solidFill>
                <a:srgbClr val="000000"/>
              </a:solidFill>
            </a:endParaRPr>
          </a:p>
        </p:txBody>
      </p:sp>
    </p:spTree>
    <p:extLst>
      <p:ext uri="{BB962C8B-B14F-4D97-AF65-F5344CB8AC3E}">
        <p14:creationId xmlns:p14="http://schemas.microsoft.com/office/powerpoint/2010/main" val="13584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8229600" cy="1143000"/>
          </a:xfrm>
        </p:spPr>
        <p:txBody>
          <a:bodyPr/>
          <a:lstStyle/>
          <a:p>
            <a:pPr eaLnBrk="1" hangingPunct="1"/>
            <a:r>
              <a:rPr lang="en-US" altLang="en-US" dirty="0"/>
              <a:t>Lowell Mills</a:t>
            </a:r>
          </a:p>
        </p:txBody>
      </p:sp>
      <p:sp>
        <p:nvSpPr>
          <p:cNvPr id="32771" name="Rectangle 5"/>
          <p:cNvSpPr>
            <a:spLocks noGrp="1" noChangeArrowheads="1"/>
          </p:cNvSpPr>
          <p:nvPr>
            <p:ph type="body" sz="half" idx="4294967295"/>
          </p:nvPr>
        </p:nvSpPr>
        <p:spPr>
          <a:xfrm>
            <a:off x="4343400" y="1634453"/>
            <a:ext cx="4041775" cy="4525963"/>
          </a:xfrm>
        </p:spPr>
        <p:txBody>
          <a:bodyPr/>
          <a:lstStyle/>
          <a:p>
            <a:pPr marL="0" indent="0" eaLnBrk="1" hangingPunct="1">
              <a:lnSpc>
                <a:spcPct val="90000"/>
              </a:lnSpc>
            </a:pPr>
            <a:r>
              <a:rPr lang="en-US" altLang="en-US" sz="2800" dirty="0"/>
              <a:t>Young, unmarried white women moved to Lowell to work, live in boarding house</a:t>
            </a:r>
          </a:p>
          <a:p>
            <a:pPr marL="0" indent="0" eaLnBrk="1" hangingPunct="1">
              <a:lnSpc>
                <a:spcPct val="90000"/>
              </a:lnSpc>
            </a:pPr>
            <a:r>
              <a:rPr lang="en-US" altLang="en-US" sz="2800" dirty="0"/>
              <a:t>Owners enforced strict curfews, church attendance and banned alcoholic beverages</a:t>
            </a:r>
          </a:p>
          <a:p>
            <a:pPr marL="0" indent="0" eaLnBrk="1" hangingPunct="1">
              <a:lnSpc>
                <a:spcPct val="90000"/>
              </a:lnSpc>
            </a:pPr>
            <a:r>
              <a:rPr lang="en-US" altLang="en-US" sz="2800" dirty="0"/>
              <a:t>In 1840s, replaced by Irish immigrants</a:t>
            </a:r>
          </a:p>
        </p:txBody>
      </p:sp>
      <p:pic>
        <p:nvPicPr>
          <p:cNvPr id="32772" name="Picture 7" descr="Cover of the Lowell Offering illustrating the paternalistic atmosphere.">
            <a:hlinkClick r:id="rId3" tooltip="Cover of the Lowell Offering illustrating the paternalistic atmosphe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350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6270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736600"/>
            <a:ext cx="8636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a:latin typeface="Arial" charset="0"/>
              </a:rPr>
              <a:t>p295</a:t>
            </a:r>
          </a:p>
        </p:txBody>
      </p:sp>
    </p:spTree>
    <p:extLst>
      <p:ext uri="{BB962C8B-B14F-4D97-AF65-F5344CB8AC3E}">
        <p14:creationId xmlns:p14="http://schemas.microsoft.com/office/powerpoint/2010/main" val="187718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solidFill>
                  <a:srgbClr val="000000"/>
                </a:solidFill>
              </a:rPr>
              <a:t>Women and the Economy</a:t>
            </a:r>
          </a:p>
        </p:txBody>
      </p:sp>
      <p:sp>
        <p:nvSpPr>
          <p:cNvPr id="93187" name="Content Placeholder 2"/>
          <p:cNvSpPr>
            <a:spLocks noGrp="1"/>
          </p:cNvSpPr>
          <p:nvPr>
            <p:ph idx="1"/>
          </p:nvPr>
        </p:nvSpPr>
        <p:spPr/>
        <p:txBody>
          <a:bodyPr/>
          <a:lstStyle/>
          <a:p>
            <a:r>
              <a:rPr lang="en-US" altLang="en-US" sz="2800" b="1" dirty="0">
                <a:solidFill>
                  <a:srgbClr val="000000"/>
                </a:solidFill>
              </a:rPr>
              <a:t>Cult of domesticity</a:t>
            </a:r>
            <a:r>
              <a:rPr lang="en-US" altLang="en-US" sz="2800" dirty="0">
                <a:solidFill>
                  <a:srgbClr val="000000"/>
                </a:solidFill>
              </a:rPr>
              <a:t>:</a:t>
            </a:r>
          </a:p>
          <a:p>
            <a:pPr lvl="1"/>
            <a:r>
              <a:rPr lang="en-US" altLang="en-US" sz="2800" dirty="0">
                <a:solidFill>
                  <a:srgbClr val="000000"/>
                </a:solidFill>
              </a:rPr>
              <a:t>Widespread cultural creed that glorified  customary functions of homemaker</a:t>
            </a:r>
          </a:p>
          <a:p>
            <a:pPr lvl="1"/>
            <a:r>
              <a:rPr lang="en-US" altLang="en-US" sz="2800" dirty="0">
                <a:solidFill>
                  <a:srgbClr val="000000"/>
                </a:solidFill>
              </a:rPr>
              <a:t>Married women commanded moral power and increasingly made decisions that altered character of family itself</a:t>
            </a:r>
          </a:p>
          <a:p>
            <a:pPr lvl="1"/>
            <a:r>
              <a:rPr lang="en-US" altLang="en-US" sz="2800" dirty="0">
                <a:solidFill>
                  <a:srgbClr val="000000"/>
                </a:solidFill>
              </a:rPr>
              <a:t>Women</a:t>
            </a:r>
            <a:r>
              <a:rPr lang="fr-FR" altLang="ja-JP" sz="2800" dirty="0">
                <a:solidFill>
                  <a:srgbClr val="000000"/>
                </a:solidFill>
              </a:rPr>
              <a:t>'</a:t>
            </a:r>
            <a:r>
              <a:rPr lang="en-US" altLang="en-US" sz="2800" dirty="0">
                <a:solidFill>
                  <a:srgbClr val="000000"/>
                </a:solidFill>
              </a:rPr>
              <a:t>s changing roles:</a:t>
            </a:r>
          </a:p>
          <a:p>
            <a:pPr lvl="2"/>
            <a:r>
              <a:rPr lang="en-US" altLang="en-US" sz="2400" dirty="0">
                <a:solidFill>
                  <a:srgbClr val="000000"/>
                </a:solidFill>
              </a:rPr>
              <a:t>Industrial Revolution changed life in home of nineteenth-century: traditional </a:t>
            </a:r>
            <a:r>
              <a:rPr lang="ja-JP" altLang="en-US" sz="2400" dirty="0">
                <a:solidFill>
                  <a:srgbClr val="000000"/>
                </a:solidFill>
              </a:rPr>
              <a:t>“</a:t>
            </a:r>
            <a:r>
              <a:rPr lang="en-US" altLang="ja-JP" sz="2400" dirty="0">
                <a:solidFill>
                  <a:srgbClr val="000000"/>
                </a:solidFill>
              </a:rPr>
              <a:t>women</a:t>
            </a:r>
            <a:r>
              <a:rPr lang="fr-FR" altLang="ja-JP" sz="2400" dirty="0">
                <a:solidFill>
                  <a:srgbClr val="000000"/>
                </a:solidFill>
              </a:rPr>
              <a:t>'</a:t>
            </a:r>
            <a:r>
              <a:rPr lang="en-US" altLang="ja-JP" sz="2400" dirty="0">
                <a:solidFill>
                  <a:srgbClr val="000000"/>
                </a:solidFill>
              </a:rPr>
              <a:t>s sphere</a:t>
            </a:r>
            <a:r>
              <a:rPr lang="ja-JP" altLang="en-US" sz="2400" dirty="0">
                <a:solidFill>
                  <a:srgbClr val="000000"/>
                </a:solidFill>
              </a:rPr>
              <a:t>”</a:t>
            </a:r>
            <a:endParaRPr lang="en-US" altLang="ja-JP" sz="2400" dirty="0">
              <a:solidFill>
                <a:srgbClr val="000000"/>
              </a:solidFill>
            </a:endParaRPr>
          </a:p>
          <a:p>
            <a:pPr lvl="2"/>
            <a:endParaRPr lang="en-US" altLang="en-US" dirty="0">
              <a:solidFill>
                <a:srgbClr val="000000"/>
              </a:solidFill>
            </a:endParaRPr>
          </a:p>
        </p:txBody>
      </p:sp>
    </p:spTree>
    <p:extLst>
      <p:ext uri="{BB962C8B-B14F-4D97-AF65-F5344CB8AC3E}">
        <p14:creationId xmlns:p14="http://schemas.microsoft.com/office/powerpoint/2010/main" val="314079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Growth of Cities</a:t>
            </a:r>
          </a:p>
        </p:txBody>
      </p:sp>
      <p:pic>
        <p:nvPicPr>
          <p:cNvPr id="36867" name="Picture 6" descr="ExplorePAHistory-a0k9a0-a_34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945" y="1295400"/>
            <a:ext cx="4432610" cy="3429000"/>
          </a:xfrm>
        </p:spPr>
      </p:pic>
      <p:sp>
        <p:nvSpPr>
          <p:cNvPr id="36868" name="Rectangle 5"/>
          <p:cNvSpPr>
            <a:spLocks noGrp="1" noChangeArrowheads="1"/>
          </p:cNvSpPr>
          <p:nvPr>
            <p:ph type="body" sz="half" idx="2"/>
          </p:nvPr>
        </p:nvSpPr>
        <p:spPr>
          <a:xfrm>
            <a:off x="4419600" y="152400"/>
            <a:ext cx="4038600" cy="6553200"/>
          </a:xfrm>
        </p:spPr>
        <p:txBody>
          <a:bodyPr>
            <a:normAutofit lnSpcReduction="10000"/>
          </a:bodyPr>
          <a:lstStyle/>
          <a:p>
            <a:r>
              <a:rPr lang="en-US" altLang="en-US" sz="2400" dirty="0">
                <a:solidFill>
                  <a:srgbClr val="000000"/>
                </a:solidFill>
              </a:rPr>
              <a:t>1790  only two American cities that could boast populations of 20,000—Philadelphia, New York</a:t>
            </a:r>
          </a:p>
          <a:p>
            <a:r>
              <a:rPr lang="en-US" altLang="en-US" sz="2400" dirty="0">
                <a:solidFill>
                  <a:srgbClr val="000000"/>
                </a:solidFill>
              </a:rPr>
              <a:t>1860  there were 43 and 300 claimed over 5,000</a:t>
            </a:r>
          </a:p>
          <a:p>
            <a:pPr marL="0" indent="0" eaLnBrk="1" hangingPunct="1">
              <a:lnSpc>
                <a:spcPct val="90000"/>
              </a:lnSpc>
            </a:pPr>
            <a:r>
              <a:rPr lang="en-US" altLang="en-US" sz="2400" dirty="0"/>
              <a:t>Cities grew along rivers as mill owners exploited water power</a:t>
            </a:r>
          </a:p>
          <a:p>
            <a:pPr lvl="1" eaLnBrk="1" hangingPunct="1">
              <a:lnSpc>
                <a:spcPct val="90000"/>
              </a:lnSpc>
            </a:pPr>
            <a:r>
              <a:rPr lang="en-US" altLang="en-US" dirty="0"/>
              <a:t>E.g., Hartford</a:t>
            </a:r>
          </a:p>
          <a:p>
            <a:pPr marL="0" indent="0" eaLnBrk="1" hangingPunct="1">
              <a:lnSpc>
                <a:spcPct val="90000"/>
              </a:lnSpc>
            </a:pPr>
            <a:r>
              <a:rPr lang="en-US" altLang="en-US" sz="2400" dirty="0"/>
              <a:t>Western commercial cities grew where goods were transferred from one mode of transport to another</a:t>
            </a:r>
          </a:p>
          <a:p>
            <a:pPr lvl="1" eaLnBrk="1" hangingPunct="1">
              <a:lnSpc>
                <a:spcPct val="90000"/>
              </a:lnSpc>
            </a:pPr>
            <a:r>
              <a:rPr lang="en-US" altLang="en-US" dirty="0"/>
              <a:t>E.g., Pittsburgh</a:t>
            </a:r>
          </a:p>
          <a:p>
            <a:pPr marL="0" indent="0" eaLnBrk="1" hangingPunct="1">
              <a:lnSpc>
                <a:spcPct val="90000"/>
              </a:lnSpc>
            </a:pPr>
            <a:r>
              <a:rPr lang="en-US" altLang="en-US" sz="2400" dirty="0"/>
              <a:t>Old Atlantic seaports remained important for foreign commerce and as financial centers</a:t>
            </a:r>
          </a:p>
          <a:p>
            <a:pPr lvl="1" eaLnBrk="1" hangingPunct="1">
              <a:lnSpc>
                <a:spcPct val="90000"/>
              </a:lnSpc>
            </a:pPr>
            <a:r>
              <a:rPr lang="en-US" altLang="en-US" dirty="0"/>
              <a:t>E.g., New York City</a:t>
            </a:r>
          </a:p>
        </p:txBody>
      </p:sp>
      <p:sp>
        <p:nvSpPr>
          <p:cNvPr id="36869" name="Text Box 7"/>
          <p:cNvSpPr txBox="1">
            <a:spLocks noChangeArrowheads="1"/>
          </p:cNvSpPr>
          <p:nvPr/>
        </p:nvSpPr>
        <p:spPr bwMode="auto">
          <a:xfrm>
            <a:off x="1066800" y="48006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400" dirty="0">
                <a:latin typeface="Arial" charset="0"/>
              </a:rPr>
              <a:t>Pittsburgh c.1900</a:t>
            </a:r>
          </a:p>
        </p:txBody>
      </p:sp>
    </p:spTree>
    <p:extLst>
      <p:ext uri="{BB962C8B-B14F-4D97-AF65-F5344CB8AC3E}">
        <p14:creationId xmlns:p14="http://schemas.microsoft.com/office/powerpoint/2010/main" val="28923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eene Line Art_Page_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4" y="1585913"/>
            <a:ext cx="9051636" cy="5272087"/>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40963"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85C7B5BA-EE06-4B06-B9D5-F02181EDF981}" type="slidenum">
              <a:rPr lang="en-US" altLang="en-US" sz="1000" b="1">
                <a:solidFill>
                  <a:schemeClr val="bg1"/>
                </a:solidFill>
                <a:latin typeface="Arial" charset="0"/>
              </a:rPr>
              <a:pPr eaLnBrk="1" hangingPunct="1">
                <a:spcBef>
                  <a:spcPct val="0"/>
                </a:spcBef>
                <a:buClrTx/>
                <a:buSzTx/>
                <a:buFontTx/>
                <a:buNone/>
              </a:pPr>
              <a:t>25</a:t>
            </a:fld>
            <a:r>
              <a:rPr lang="en-US" altLang="en-US" sz="1000" b="1">
                <a:solidFill>
                  <a:schemeClr val="bg1"/>
                </a:solidFill>
                <a:latin typeface="Arial" charset="0"/>
              </a:rPr>
              <a:t>   Visions of America, A History of the United States</a:t>
            </a:r>
          </a:p>
        </p:txBody>
      </p:sp>
      <p:sp>
        <p:nvSpPr>
          <p:cNvPr id="2" name="TextBox 1"/>
          <p:cNvSpPr txBox="1"/>
          <p:nvPr/>
        </p:nvSpPr>
        <p:spPr>
          <a:xfrm>
            <a:off x="1600200" y="224879"/>
            <a:ext cx="5015797" cy="769441"/>
          </a:xfrm>
          <a:prstGeom prst="rect">
            <a:avLst/>
          </a:prstGeom>
          <a:noFill/>
        </p:spPr>
        <p:txBody>
          <a:bodyPr wrap="none" rtlCol="0">
            <a:spAutoFit/>
          </a:bodyPr>
          <a:lstStyle/>
          <a:p>
            <a:r>
              <a:rPr lang="en-US" sz="4400" dirty="0">
                <a:solidFill>
                  <a:schemeClr val="accent5">
                    <a:lumMod val="50000"/>
                  </a:schemeClr>
                </a:solidFill>
                <a:latin typeface="+mj-lt"/>
              </a:rPr>
              <a:t>Immigration Trends</a:t>
            </a:r>
          </a:p>
        </p:txBody>
      </p:sp>
      <p:sp>
        <p:nvSpPr>
          <p:cNvPr id="3" name="Rectangle 2">
            <a:extLst>
              <a:ext uri="{FF2B5EF4-FFF2-40B4-BE49-F238E27FC236}">
                <a16:creationId xmlns:a16="http://schemas.microsoft.com/office/drawing/2014/main" id="{0320D8FA-ACAD-5845-B7F4-375B9EAE2EB4}"/>
              </a:ext>
            </a:extLst>
          </p:cNvPr>
          <p:cNvSpPr/>
          <p:nvPr/>
        </p:nvSpPr>
        <p:spPr>
          <a:xfrm>
            <a:off x="7017676" y="239383"/>
            <a:ext cx="1052247" cy="461665"/>
          </a:xfrm>
          <a:prstGeom prst="rect">
            <a:avLst/>
          </a:prstGeom>
        </p:spPr>
        <p:txBody>
          <a:bodyPr wrap="square">
            <a:spAutoFit/>
          </a:bodyPr>
          <a:lstStyle/>
          <a:p>
            <a:pPr algn="ctr"/>
            <a:r>
              <a:rPr lang="en-US" sz="2400" dirty="0">
                <a:ln w="0"/>
                <a:solidFill>
                  <a:schemeClr val="accent1"/>
                </a:solidFill>
                <a:effectLst>
                  <a:outerShdw blurRad="38100" dist="25400" dir="5400000" algn="ctr" rotWithShape="0">
                    <a:srgbClr val="6E747A">
                      <a:alpha val="43000"/>
                    </a:srgbClr>
                  </a:outerShdw>
                </a:effectLst>
              </a:rPr>
              <a:t>Doc G</a:t>
            </a:r>
          </a:p>
        </p:txBody>
      </p:sp>
    </p:spTree>
    <p:extLst>
      <p:ext uri="{BB962C8B-B14F-4D97-AF65-F5344CB8AC3E}">
        <p14:creationId xmlns:p14="http://schemas.microsoft.com/office/powerpoint/2010/main" val="225633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92100"/>
            <a:ext cx="86360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7826375" y="6604000"/>
            <a:ext cx="131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200" b="1">
                <a:latin typeface="Arial" charset="0"/>
              </a:rPr>
              <a:t>Table 14-1 p281</a:t>
            </a:r>
          </a:p>
        </p:txBody>
      </p:sp>
    </p:spTree>
    <p:extLst>
      <p:ext uri="{BB962C8B-B14F-4D97-AF65-F5344CB8AC3E}">
        <p14:creationId xmlns:p14="http://schemas.microsoft.com/office/powerpoint/2010/main" val="1262881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solidFill>
                  <a:srgbClr val="000000"/>
                </a:solidFill>
              </a:rPr>
              <a:t>Immigration</a:t>
            </a:r>
          </a:p>
        </p:txBody>
      </p:sp>
      <p:sp>
        <p:nvSpPr>
          <p:cNvPr id="20483" name="Content Placeholder 2"/>
          <p:cNvSpPr>
            <a:spLocks noGrp="1"/>
          </p:cNvSpPr>
          <p:nvPr>
            <p:ph idx="1"/>
          </p:nvPr>
        </p:nvSpPr>
        <p:spPr>
          <a:xfrm>
            <a:off x="0" y="1417638"/>
            <a:ext cx="8077200" cy="5440362"/>
          </a:xfrm>
        </p:spPr>
        <p:txBody>
          <a:bodyPr>
            <a:normAutofit fontScale="92500" lnSpcReduction="10000"/>
          </a:bodyPr>
          <a:lstStyle/>
          <a:p>
            <a:r>
              <a:rPr lang="en-US" altLang="en-US" dirty="0">
                <a:solidFill>
                  <a:srgbClr val="000000"/>
                </a:solidFill>
              </a:rPr>
              <a:t>High birthrate accounted for biggest increase in population, but immigration also helped:</a:t>
            </a:r>
          </a:p>
          <a:p>
            <a:pPr lvl="1"/>
            <a:r>
              <a:rPr lang="en-US" altLang="en-US" dirty="0">
                <a:solidFill>
                  <a:srgbClr val="000000"/>
                </a:solidFill>
              </a:rPr>
              <a:t>By 1830s immigration was 60,000 a year</a:t>
            </a:r>
          </a:p>
          <a:p>
            <a:pPr lvl="1"/>
            <a:r>
              <a:rPr lang="en-US" altLang="en-US" dirty="0">
                <a:solidFill>
                  <a:srgbClr val="000000"/>
                </a:solidFill>
              </a:rPr>
              <a:t>Influx tripled in 1840s and then quadrupled in the 1850s</a:t>
            </a:r>
          </a:p>
          <a:p>
            <a:pPr lvl="1"/>
            <a:r>
              <a:rPr lang="en-US" altLang="en-US" dirty="0">
                <a:solidFill>
                  <a:srgbClr val="000000"/>
                </a:solidFill>
              </a:rPr>
              <a:t>During 1840s and 1850s, &gt;1.5 million Irish, and nearly as many Germans came</a:t>
            </a:r>
          </a:p>
          <a:p>
            <a:r>
              <a:rPr lang="en-US" altLang="en-US" dirty="0">
                <a:solidFill>
                  <a:srgbClr val="000000"/>
                </a:solidFill>
              </a:rPr>
              <a:t>Why did they come?</a:t>
            </a:r>
          </a:p>
          <a:p>
            <a:pPr lvl="2"/>
            <a:r>
              <a:rPr lang="en-US" altLang="en-US" dirty="0">
                <a:solidFill>
                  <a:srgbClr val="000000"/>
                </a:solidFill>
              </a:rPr>
              <a:t>Because Europe seemed to be running out of room, had </a:t>
            </a:r>
            <a:r>
              <a:rPr lang="ja-JP" altLang="en-US" dirty="0">
                <a:solidFill>
                  <a:srgbClr val="000000"/>
                </a:solidFill>
              </a:rPr>
              <a:t>“</a:t>
            </a:r>
            <a:r>
              <a:rPr lang="en-US" altLang="ja-JP" dirty="0">
                <a:solidFill>
                  <a:srgbClr val="000000"/>
                </a:solidFill>
              </a:rPr>
              <a:t>surplus people</a:t>
            </a:r>
            <a:r>
              <a:rPr lang="ja-JP" altLang="en-US" dirty="0">
                <a:solidFill>
                  <a:srgbClr val="000000"/>
                </a:solidFill>
              </a:rPr>
              <a:t>”</a:t>
            </a:r>
            <a:endParaRPr lang="en-US" altLang="ja-JP" dirty="0">
              <a:solidFill>
                <a:srgbClr val="000000"/>
              </a:solidFill>
            </a:endParaRPr>
          </a:p>
          <a:p>
            <a:pPr lvl="2"/>
            <a:r>
              <a:rPr lang="en-US" altLang="en-US" dirty="0">
                <a:solidFill>
                  <a:srgbClr val="000000"/>
                </a:solidFill>
              </a:rPr>
              <a:t>Majority headed for </a:t>
            </a:r>
            <a:r>
              <a:rPr lang="ja-JP" altLang="en-US" dirty="0">
                <a:solidFill>
                  <a:srgbClr val="000000"/>
                </a:solidFill>
              </a:rPr>
              <a:t>“</a:t>
            </a:r>
            <a:r>
              <a:rPr lang="en-US" altLang="ja-JP" dirty="0">
                <a:solidFill>
                  <a:srgbClr val="000000"/>
                </a:solidFill>
              </a:rPr>
              <a:t>land of freedom and opportunity</a:t>
            </a:r>
            <a:r>
              <a:rPr lang="ja-JP" altLang="en-US" dirty="0">
                <a:solidFill>
                  <a:srgbClr val="000000"/>
                </a:solidFill>
              </a:rPr>
              <a:t>”</a:t>
            </a:r>
            <a:endParaRPr lang="en-US" altLang="ja-JP" dirty="0">
              <a:solidFill>
                <a:srgbClr val="000000"/>
              </a:solidFill>
            </a:endParaRPr>
          </a:p>
          <a:p>
            <a:pPr lvl="2"/>
            <a:r>
              <a:rPr lang="en-US" altLang="en-US" dirty="0">
                <a:solidFill>
                  <a:srgbClr val="000000"/>
                </a:solidFill>
              </a:rPr>
              <a:t>New transoceanic steamships allowed immigrants to move speedily and cheaply</a:t>
            </a:r>
          </a:p>
          <a:p>
            <a:pPr lvl="2"/>
            <a:r>
              <a:rPr lang="en-US" altLang="en-US" dirty="0">
                <a:solidFill>
                  <a:srgbClr val="000000"/>
                </a:solidFill>
              </a:rPr>
              <a:t>United States received far more diverse array of immigrants than other countries</a:t>
            </a:r>
          </a:p>
          <a:p>
            <a:pPr lvl="2"/>
            <a:r>
              <a:rPr lang="en-US" altLang="en-US" dirty="0">
                <a:solidFill>
                  <a:srgbClr val="000000"/>
                </a:solidFill>
              </a:rPr>
              <a:t>U.S.A. received immigrants from dozens of different nations</a:t>
            </a:r>
          </a:p>
          <a:p>
            <a:r>
              <a:rPr lang="en-US" altLang="en-US" dirty="0">
                <a:solidFill>
                  <a:srgbClr val="000000"/>
                </a:solidFill>
              </a:rPr>
              <a:t>Nativism – discrimination against immigrants</a:t>
            </a:r>
          </a:p>
          <a:p>
            <a:pPr lvl="1"/>
            <a:r>
              <a:rPr lang="en-US" altLang="en-US" dirty="0">
                <a:solidFill>
                  <a:srgbClr val="000000"/>
                </a:solidFill>
              </a:rPr>
              <a:t>Anti-Irish and Anti-Catholic sentiment ran rampant</a:t>
            </a:r>
          </a:p>
          <a:p>
            <a:pPr lvl="2"/>
            <a:r>
              <a:rPr lang="en-US" altLang="en-US" dirty="0">
                <a:solidFill>
                  <a:srgbClr val="000000"/>
                </a:solidFill>
              </a:rPr>
              <a:t>Know Nothing Party </a:t>
            </a:r>
          </a:p>
          <a:p>
            <a:endParaRPr lang="en-US" altLang="en-US" dirty="0">
              <a:solidFill>
                <a:srgbClr val="000000"/>
              </a:solidFill>
            </a:endParaRPr>
          </a:p>
        </p:txBody>
      </p:sp>
    </p:spTree>
    <p:extLst>
      <p:ext uri="{BB962C8B-B14F-4D97-AF65-F5344CB8AC3E}">
        <p14:creationId xmlns:p14="http://schemas.microsoft.com/office/powerpoint/2010/main" val="261348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Changing Social Order</a:t>
            </a:r>
          </a:p>
        </p:txBody>
      </p:sp>
      <p:sp>
        <p:nvSpPr>
          <p:cNvPr id="37891" name="Rectangle 4"/>
          <p:cNvSpPr>
            <a:spLocks noGrp="1" noChangeArrowheads="1"/>
          </p:cNvSpPr>
          <p:nvPr>
            <p:ph type="body" sz="half" idx="1"/>
          </p:nvPr>
        </p:nvSpPr>
        <p:spPr/>
        <p:txBody>
          <a:bodyPr/>
          <a:lstStyle/>
          <a:p>
            <a:pPr marL="0" indent="0" eaLnBrk="1" hangingPunct="1">
              <a:lnSpc>
                <a:spcPct val="80000"/>
              </a:lnSpc>
            </a:pPr>
            <a:r>
              <a:rPr lang="en-US" altLang="en-US" sz="2400"/>
              <a:t>New Industrial Order created distinct social classes</a:t>
            </a:r>
          </a:p>
          <a:p>
            <a:pPr marL="0" indent="0" eaLnBrk="1" hangingPunct="1">
              <a:lnSpc>
                <a:spcPct val="80000"/>
              </a:lnSpc>
            </a:pPr>
            <a:r>
              <a:rPr lang="en-US" altLang="en-US" sz="2400"/>
              <a:t>Wealthy increasingly set themselves apart</a:t>
            </a:r>
          </a:p>
          <a:p>
            <a:pPr marL="0" indent="0" eaLnBrk="1" hangingPunct="1">
              <a:lnSpc>
                <a:spcPct val="80000"/>
              </a:lnSpc>
            </a:pPr>
            <a:r>
              <a:rPr lang="en-US" altLang="en-US" sz="2400"/>
              <a:t>Middle Class developed – characterization of “self-made man”</a:t>
            </a:r>
          </a:p>
          <a:p>
            <a:pPr marL="0" indent="0" eaLnBrk="1" hangingPunct="1">
              <a:lnSpc>
                <a:spcPct val="80000"/>
              </a:lnSpc>
            </a:pPr>
            <a:r>
              <a:rPr lang="en-US" altLang="en-US" sz="2400"/>
              <a:t>Urban poor congregated in separate areas, sought solace in alcohol</a:t>
            </a:r>
          </a:p>
          <a:p>
            <a:pPr marL="0" indent="0" eaLnBrk="1" hangingPunct="1">
              <a:lnSpc>
                <a:spcPct val="80000"/>
              </a:lnSpc>
            </a:pPr>
            <a:r>
              <a:rPr lang="en-US" altLang="en-US" sz="2400"/>
              <a:t>Government policies facilitated the accumulation of wealth</a:t>
            </a:r>
          </a:p>
        </p:txBody>
      </p:sp>
      <p:pic>
        <p:nvPicPr>
          <p:cNvPr id="37892" name="Picture 7" descr="220px-John_Jacob_Astor_1763-1848_photogravure_after_paintng_by_Gilbert_Stuar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76800" y="1600200"/>
            <a:ext cx="3429000" cy="2667000"/>
          </a:xfrm>
        </p:spPr>
      </p:pic>
      <p:pic>
        <p:nvPicPr>
          <p:cNvPr id="37893" name="Picture 10" descr="do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157598" y="3938588"/>
            <a:ext cx="3019804" cy="2187575"/>
          </a:xfrm>
        </p:spPr>
      </p:pic>
      <p:sp>
        <p:nvSpPr>
          <p:cNvPr id="37894" name="Text Box 9"/>
          <p:cNvSpPr txBox="1">
            <a:spLocks noChangeArrowheads="1"/>
          </p:cNvSpPr>
          <p:nvPr/>
        </p:nvSpPr>
        <p:spPr bwMode="auto">
          <a:xfrm>
            <a:off x="5029200" y="32004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200">
                <a:solidFill>
                  <a:schemeClr val="bg1"/>
                </a:solidFill>
                <a:latin typeface="Arial" charset="0"/>
              </a:rPr>
              <a:t>John Jacob Astor</a:t>
            </a:r>
          </a:p>
        </p:txBody>
      </p:sp>
      <p:sp>
        <p:nvSpPr>
          <p:cNvPr id="37895" name="Text Box 11"/>
          <p:cNvSpPr txBox="1">
            <a:spLocks noChangeArrowheads="1"/>
          </p:cNvSpPr>
          <p:nvPr/>
        </p:nvSpPr>
        <p:spPr bwMode="auto">
          <a:xfrm>
            <a:off x="5562600" y="60960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1200">
                <a:latin typeface="Arial" charset="0"/>
              </a:rPr>
              <a:t>Dogfight at Kit</a:t>
            </a:r>
            <a:r>
              <a:rPr lang="en-US" altLang="en-US" sz="1200">
                <a:solidFill>
                  <a:schemeClr val="bg1"/>
                </a:solidFill>
                <a:latin typeface="Arial" charset="0"/>
              </a:rPr>
              <a:t> </a:t>
            </a:r>
            <a:r>
              <a:rPr lang="en-US" altLang="en-US" sz="1200">
                <a:latin typeface="Arial" charset="0"/>
              </a:rPr>
              <a:t>Burns</a:t>
            </a:r>
          </a:p>
        </p:txBody>
      </p:sp>
    </p:spTree>
    <p:extLst>
      <p:ext uri="{BB962C8B-B14F-4D97-AF65-F5344CB8AC3E}">
        <p14:creationId xmlns:p14="http://schemas.microsoft.com/office/powerpoint/2010/main" val="115048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Keene Line Art_Page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504"/>
            <a:ext cx="8234362" cy="6048375"/>
          </a:xfrm>
          <a:prstGeom prst="rect">
            <a:avLst/>
          </a:prstGeom>
          <a:noFill/>
          <a:ln w="38100">
            <a:solidFill>
              <a:srgbClr val="9BB23D"/>
            </a:solidFill>
            <a:miter lim="800000"/>
            <a:headEnd/>
            <a:tailEnd/>
          </a:ln>
          <a:extLst>
            <a:ext uri="{909E8E84-426E-40DD-AFC4-6F175D3DCCD1}">
              <a14:hiddenFill xmlns:a14="http://schemas.microsoft.com/office/drawing/2010/main">
                <a:solidFill>
                  <a:srgbClr val="FFFFFF"/>
                </a:solidFill>
              </a14:hiddenFill>
            </a:ext>
          </a:extLst>
        </p:spPr>
      </p:pic>
      <p:sp>
        <p:nvSpPr>
          <p:cNvPr id="38915"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819720ED-AB75-4336-A361-B62B857D6335}" type="slidenum">
              <a:rPr lang="en-US" altLang="en-US" sz="1000" b="1">
                <a:solidFill>
                  <a:schemeClr val="bg1"/>
                </a:solidFill>
                <a:latin typeface="Arial" charset="0"/>
              </a:rPr>
              <a:pPr eaLnBrk="1" hangingPunct="1">
                <a:spcBef>
                  <a:spcPct val="0"/>
                </a:spcBef>
                <a:buClrTx/>
                <a:buSzTx/>
                <a:buFontTx/>
                <a:buNone/>
              </a:pPr>
              <a:t>29</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221336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Divergent Paths</a:t>
            </a:r>
          </a:p>
        </p:txBody>
      </p:sp>
      <p:pic>
        <p:nvPicPr>
          <p:cNvPr id="23555" name="Picture 7" descr="Boston_Manufacturing_Compan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222534"/>
            <a:ext cx="3733800" cy="2825974"/>
          </a:xfrm>
        </p:spPr>
      </p:pic>
      <p:pic>
        <p:nvPicPr>
          <p:cNvPr id="23556" name="Picture 8" descr="800px-Cottonfieldpanoram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4267200"/>
            <a:ext cx="4659923" cy="2286000"/>
          </a:xfrm>
        </p:spPr>
      </p:pic>
      <p:sp>
        <p:nvSpPr>
          <p:cNvPr id="23557" name="Rectangle 6"/>
          <p:cNvSpPr>
            <a:spLocks noGrp="1" noChangeArrowheads="1"/>
          </p:cNvSpPr>
          <p:nvPr>
            <p:ph type="body" sz="half" idx="3"/>
          </p:nvPr>
        </p:nvSpPr>
        <p:spPr>
          <a:xfrm>
            <a:off x="4648200" y="1222534"/>
            <a:ext cx="3810000" cy="5559266"/>
          </a:xfrm>
        </p:spPr>
        <p:txBody>
          <a:bodyPr>
            <a:normAutofit/>
          </a:bodyPr>
          <a:lstStyle/>
          <a:p>
            <a:pPr marL="0" indent="0" eaLnBrk="1" hangingPunct="1"/>
            <a:r>
              <a:rPr lang="en-US" altLang="en-US" sz="2400" dirty="0"/>
              <a:t>Due to the “Market Revolution,” the North developed an economy centered on industry, commerce and wage laborers</a:t>
            </a:r>
          </a:p>
          <a:p>
            <a:pPr marL="0" indent="0" eaLnBrk="1" hangingPunct="1"/>
            <a:endParaRPr lang="en-US" altLang="en-US" sz="2400" dirty="0"/>
          </a:p>
          <a:p>
            <a:pPr marL="0" indent="0" eaLnBrk="1" hangingPunct="1">
              <a:buNone/>
            </a:pPr>
            <a:endParaRPr lang="en-US" altLang="en-US" sz="2400" dirty="0"/>
          </a:p>
          <a:p>
            <a:pPr marL="0" indent="0" eaLnBrk="1" hangingPunct="1"/>
            <a:r>
              <a:rPr lang="en-US" altLang="en-US" sz="2400" dirty="0"/>
              <a:t>Thanks to “King Cotton,” the South  grew more and more to rely on slave labor to underpin its way of life</a:t>
            </a:r>
          </a:p>
        </p:txBody>
      </p:sp>
      <p:sp>
        <p:nvSpPr>
          <p:cNvPr id="2" name="Rectangle 1">
            <a:extLst>
              <a:ext uri="{FF2B5EF4-FFF2-40B4-BE49-F238E27FC236}">
                <a16:creationId xmlns:a16="http://schemas.microsoft.com/office/drawing/2014/main" id="{31CFFCCD-9E0B-E444-A005-D49922119EC9}"/>
              </a:ext>
            </a:extLst>
          </p:cNvPr>
          <p:cNvSpPr/>
          <p:nvPr/>
        </p:nvSpPr>
        <p:spPr>
          <a:xfrm>
            <a:off x="6927903" y="221361"/>
            <a:ext cx="1050289" cy="523220"/>
          </a:xfrm>
          <a:prstGeom prst="rect">
            <a:avLst/>
          </a:prstGeom>
        </p:spPr>
        <p:txBody>
          <a:bodyPr wrap="non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Doc D</a:t>
            </a:r>
          </a:p>
        </p:txBody>
      </p:sp>
    </p:spTree>
    <p:extLst>
      <p:ext uri="{BB962C8B-B14F-4D97-AF65-F5344CB8AC3E}">
        <p14:creationId xmlns:p14="http://schemas.microsoft.com/office/powerpoint/2010/main" val="132397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dirty="0">
                <a:solidFill>
                  <a:srgbClr val="000000"/>
                </a:solidFill>
              </a:rPr>
              <a:t>The Market Revolution (Summary)</a:t>
            </a:r>
          </a:p>
        </p:txBody>
      </p:sp>
      <p:sp>
        <p:nvSpPr>
          <p:cNvPr id="134147" name="Content Placeholder 2"/>
          <p:cNvSpPr>
            <a:spLocks noGrp="1"/>
          </p:cNvSpPr>
          <p:nvPr>
            <p:ph idx="1"/>
          </p:nvPr>
        </p:nvSpPr>
        <p:spPr>
          <a:xfrm>
            <a:off x="475735" y="1752600"/>
            <a:ext cx="8001000" cy="4449763"/>
          </a:xfrm>
        </p:spPr>
        <p:txBody>
          <a:bodyPr/>
          <a:lstStyle/>
          <a:p>
            <a:pPr lvl="1" eaLnBrk="1" hangingPunct="1"/>
            <a:r>
              <a:rPr lang="en-US" altLang="en-US" sz="2800" b="1" dirty="0">
                <a:solidFill>
                  <a:srgbClr val="000000"/>
                </a:solidFill>
              </a:rPr>
              <a:t>Market Revolution:</a:t>
            </a:r>
          </a:p>
          <a:p>
            <a:pPr lvl="2" eaLnBrk="1" hangingPunct="1"/>
            <a:r>
              <a:rPr lang="en-US" altLang="en-US" sz="2400" dirty="0">
                <a:solidFill>
                  <a:srgbClr val="000000"/>
                </a:solidFill>
              </a:rPr>
              <a:t>Transformed subsistence economy of scattered farms and tiny workshops into national network of industry and commerce.</a:t>
            </a:r>
          </a:p>
          <a:p>
            <a:pPr lvl="2" eaLnBrk="1" hangingPunct="1"/>
            <a:r>
              <a:rPr lang="en-US" altLang="en-US" sz="2400" dirty="0">
                <a:solidFill>
                  <a:srgbClr val="000000"/>
                </a:solidFill>
              </a:rPr>
              <a:t>Greater mechanization and robust market-oriented economy raised new legal questions:</a:t>
            </a:r>
          </a:p>
          <a:p>
            <a:pPr lvl="3" eaLnBrk="1" hangingPunct="1"/>
            <a:r>
              <a:rPr lang="en-US" altLang="en-US" sz="2000" dirty="0">
                <a:solidFill>
                  <a:srgbClr val="000000"/>
                </a:solidFill>
              </a:rPr>
              <a:t>How tightly should patents protect inventions?</a:t>
            </a:r>
          </a:p>
          <a:p>
            <a:pPr lvl="3" eaLnBrk="1" hangingPunct="1"/>
            <a:r>
              <a:rPr lang="en-US" altLang="en-US" sz="2000" dirty="0">
                <a:solidFill>
                  <a:srgbClr val="000000"/>
                </a:solidFill>
              </a:rPr>
              <a:t>Should government regulate monopolies?</a:t>
            </a:r>
          </a:p>
          <a:p>
            <a:pPr lvl="3" eaLnBrk="1" hangingPunct="1"/>
            <a:r>
              <a:rPr lang="en-US" altLang="en-US" sz="2000" dirty="0">
                <a:solidFill>
                  <a:srgbClr val="000000"/>
                </a:solidFill>
              </a:rPr>
              <a:t>Who should own technologies and networks?</a:t>
            </a:r>
          </a:p>
          <a:p>
            <a:pPr lvl="2" eaLnBrk="1" hangingPunct="1"/>
            <a:r>
              <a:rPr lang="en-US" altLang="en-US" sz="2400" dirty="0">
                <a:solidFill>
                  <a:srgbClr val="000000"/>
                </a:solidFill>
              </a:rPr>
              <a:t>Chief Justice John Marshall</a:t>
            </a:r>
            <a:r>
              <a:rPr lang="fr-FR" altLang="ja-JP" sz="2400" dirty="0">
                <a:solidFill>
                  <a:srgbClr val="000000"/>
                </a:solidFill>
              </a:rPr>
              <a:t>'</a:t>
            </a:r>
            <a:r>
              <a:rPr lang="en-US" altLang="en-US" sz="2400" dirty="0">
                <a:solidFill>
                  <a:srgbClr val="000000"/>
                </a:solidFill>
              </a:rPr>
              <a:t>s Court protected contract rights by requiring states to grant irrevocable charters</a:t>
            </a:r>
          </a:p>
          <a:p>
            <a:pPr lvl="2" eaLnBrk="1" hangingPunct="1"/>
            <a:endParaRPr lang="en-US" altLang="en-US" dirty="0">
              <a:solidFill>
                <a:srgbClr val="000000"/>
              </a:solidFill>
            </a:endParaRPr>
          </a:p>
        </p:txBody>
      </p:sp>
    </p:spTree>
    <p:extLst>
      <p:ext uri="{BB962C8B-B14F-4D97-AF65-F5344CB8AC3E}">
        <p14:creationId xmlns:p14="http://schemas.microsoft.com/office/powerpoint/2010/main" val="347746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tLang="en-US" dirty="0">
                <a:solidFill>
                  <a:srgbClr val="000000"/>
                </a:solidFill>
              </a:rPr>
              <a:t>The Market Revolution</a:t>
            </a:r>
          </a:p>
        </p:txBody>
      </p:sp>
      <p:sp>
        <p:nvSpPr>
          <p:cNvPr id="137219" name="Content Placeholder 2"/>
          <p:cNvSpPr>
            <a:spLocks noGrp="1"/>
          </p:cNvSpPr>
          <p:nvPr>
            <p:ph idx="1"/>
          </p:nvPr>
        </p:nvSpPr>
        <p:spPr>
          <a:xfrm>
            <a:off x="457200" y="1600200"/>
            <a:ext cx="7696200" cy="4525963"/>
          </a:xfrm>
        </p:spPr>
        <p:txBody>
          <a:bodyPr>
            <a:normAutofit lnSpcReduction="10000"/>
          </a:bodyPr>
          <a:lstStyle/>
          <a:p>
            <a:pPr lvl="2"/>
            <a:r>
              <a:rPr lang="en-US" altLang="en-US" sz="2400" dirty="0">
                <a:solidFill>
                  <a:srgbClr val="000000"/>
                </a:solidFill>
              </a:rPr>
              <a:t>Monopolies easily developed and new companies found it difficult to break into markets</a:t>
            </a:r>
          </a:p>
          <a:p>
            <a:pPr lvl="2"/>
            <a:r>
              <a:rPr lang="en-US" altLang="en-US" sz="2400" dirty="0">
                <a:solidFill>
                  <a:srgbClr val="000000"/>
                </a:solidFill>
              </a:rPr>
              <a:t>Chief Justice Roger Taney argued </a:t>
            </a:r>
            <a:r>
              <a:rPr lang="ja-JP" altLang="en-US" sz="2400" dirty="0">
                <a:solidFill>
                  <a:srgbClr val="000000"/>
                </a:solidFill>
              </a:rPr>
              <a:t>“</a:t>
            </a:r>
            <a:r>
              <a:rPr lang="en-US" altLang="ja-JP" sz="2400" dirty="0">
                <a:solidFill>
                  <a:srgbClr val="000000"/>
                </a:solidFill>
              </a:rPr>
              <a:t>rights of the community</a:t>
            </a:r>
            <a:r>
              <a:rPr lang="ja-JP" altLang="en-US" sz="2400" dirty="0">
                <a:solidFill>
                  <a:srgbClr val="000000"/>
                </a:solidFill>
              </a:rPr>
              <a:t>”</a:t>
            </a:r>
            <a:r>
              <a:rPr lang="en-US" altLang="ja-JP" sz="2400" dirty="0">
                <a:solidFill>
                  <a:srgbClr val="000000"/>
                </a:solidFill>
              </a:rPr>
              <a:t> outweighed exclusive corporate rights:</a:t>
            </a:r>
          </a:p>
          <a:p>
            <a:pPr lvl="3"/>
            <a:r>
              <a:rPr lang="en-US" altLang="en-US" sz="2000" dirty="0">
                <a:solidFill>
                  <a:srgbClr val="000000"/>
                </a:solidFill>
              </a:rPr>
              <a:t>His decision encouraged greater competition</a:t>
            </a:r>
          </a:p>
          <a:p>
            <a:pPr lvl="3"/>
            <a:r>
              <a:rPr lang="en-US" altLang="en-US" sz="2000" dirty="0">
                <a:solidFill>
                  <a:srgbClr val="000000"/>
                </a:solidFill>
              </a:rPr>
              <a:t>So did passage of more liberal state incorporation laws</a:t>
            </a:r>
          </a:p>
          <a:p>
            <a:pPr lvl="2"/>
            <a:r>
              <a:rPr lang="en-US" altLang="en-US" sz="2400" dirty="0">
                <a:solidFill>
                  <a:srgbClr val="000000"/>
                </a:solidFill>
              </a:rPr>
              <a:t>Self-sufficient households of earlier were transformed:</a:t>
            </a:r>
          </a:p>
          <a:p>
            <a:pPr lvl="3"/>
            <a:r>
              <a:rPr lang="en-US" altLang="en-US" sz="2000" dirty="0">
                <a:solidFill>
                  <a:srgbClr val="000000"/>
                </a:solidFill>
              </a:rPr>
              <a:t>Now families scattered to work for wages in factories</a:t>
            </a:r>
          </a:p>
          <a:p>
            <a:pPr lvl="3"/>
            <a:r>
              <a:rPr lang="en-US" altLang="en-US" sz="2000" dirty="0">
                <a:solidFill>
                  <a:srgbClr val="000000"/>
                </a:solidFill>
              </a:rPr>
              <a:t>Or planted just a few crops for sale at market</a:t>
            </a:r>
          </a:p>
          <a:p>
            <a:pPr lvl="3"/>
            <a:r>
              <a:rPr lang="en-US" altLang="en-US" sz="2000" dirty="0">
                <a:solidFill>
                  <a:srgbClr val="000000"/>
                </a:solidFill>
              </a:rPr>
              <a:t>Used money to buy goods made by strangers in far-off factories</a:t>
            </a:r>
          </a:p>
        </p:txBody>
      </p:sp>
    </p:spTree>
    <p:extLst>
      <p:ext uri="{BB962C8B-B14F-4D97-AF65-F5344CB8AC3E}">
        <p14:creationId xmlns:p14="http://schemas.microsoft.com/office/powerpoint/2010/main" val="1698312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dirty="0">
                <a:solidFill>
                  <a:srgbClr val="000000"/>
                </a:solidFill>
              </a:rPr>
              <a:t>The Market Revolution</a:t>
            </a:r>
          </a:p>
        </p:txBody>
      </p:sp>
      <p:sp>
        <p:nvSpPr>
          <p:cNvPr id="138243" name="Content Placeholder 2"/>
          <p:cNvSpPr>
            <a:spLocks noGrp="1"/>
          </p:cNvSpPr>
          <p:nvPr>
            <p:ph idx="1"/>
          </p:nvPr>
        </p:nvSpPr>
        <p:spPr/>
        <p:txBody>
          <a:bodyPr>
            <a:normAutofit/>
          </a:bodyPr>
          <a:lstStyle/>
          <a:p>
            <a:pPr lvl="3"/>
            <a:r>
              <a:rPr lang="en-US" altLang="en-US" sz="2000" dirty="0">
                <a:solidFill>
                  <a:srgbClr val="000000"/>
                </a:solidFill>
              </a:rPr>
              <a:t>Store-bought products replaced homemade products</a:t>
            </a:r>
          </a:p>
          <a:p>
            <a:pPr lvl="3"/>
            <a:r>
              <a:rPr lang="en-US" altLang="en-US" sz="2000" dirty="0">
                <a:solidFill>
                  <a:srgbClr val="000000"/>
                </a:solidFill>
              </a:rPr>
              <a:t>Changed division of labor and status in household</a:t>
            </a:r>
          </a:p>
          <a:p>
            <a:pPr lvl="3"/>
            <a:r>
              <a:rPr lang="en-US" altLang="en-US" sz="2000" dirty="0">
                <a:solidFill>
                  <a:srgbClr val="000000"/>
                </a:solidFill>
              </a:rPr>
              <a:t>Traditional women</a:t>
            </a:r>
            <a:r>
              <a:rPr lang="fr-FR" altLang="ja-JP" sz="2000" dirty="0">
                <a:solidFill>
                  <a:srgbClr val="000000"/>
                </a:solidFill>
              </a:rPr>
              <a:t>'</a:t>
            </a:r>
            <a:r>
              <a:rPr lang="en-US" altLang="en-US" sz="2000" dirty="0">
                <a:solidFill>
                  <a:srgbClr val="000000"/>
                </a:solidFill>
              </a:rPr>
              <a:t>s work rendered superfluous and devalued</a:t>
            </a:r>
          </a:p>
          <a:p>
            <a:pPr lvl="3"/>
            <a:r>
              <a:rPr lang="en-US" altLang="en-US" sz="2000" dirty="0">
                <a:solidFill>
                  <a:srgbClr val="000000"/>
                </a:solidFill>
              </a:rPr>
              <a:t>Home grew into place of refuge from world of work that increasingly became special and separate sphere of women</a:t>
            </a:r>
          </a:p>
          <a:p>
            <a:pPr lvl="2"/>
            <a:r>
              <a:rPr lang="en-US" altLang="en-US" sz="2400" dirty="0">
                <a:solidFill>
                  <a:srgbClr val="000000"/>
                </a:solidFill>
              </a:rPr>
              <a:t>Revolutionary advances in manufacturing and transportation brought increased prosperity:</a:t>
            </a:r>
          </a:p>
          <a:p>
            <a:pPr lvl="3"/>
            <a:r>
              <a:rPr lang="en-US" altLang="en-US" sz="2000" dirty="0">
                <a:solidFill>
                  <a:srgbClr val="000000"/>
                </a:solidFill>
              </a:rPr>
              <a:t>Widened gulf between rich and poor</a:t>
            </a:r>
          </a:p>
          <a:p>
            <a:pPr lvl="3"/>
            <a:r>
              <a:rPr lang="en-US" altLang="en-US" sz="2000" dirty="0">
                <a:solidFill>
                  <a:srgbClr val="000000"/>
                </a:solidFill>
              </a:rPr>
              <a:t>New examples of colossal economic success</a:t>
            </a:r>
          </a:p>
          <a:p>
            <a:pPr lvl="3"/>
            <a:r>
              <a:rPr lang="en-US" altLang="en-US" sz="2000" dirty="0">
                <a:solidFill>
                  <a:srgbClr val="000000"/>
                </a:solidFill>
              </a:rPr>
              <a:t>John Jacob Astor left estate of $30 million in 1848</a:t>
            </a:r>
          </a:p>
        </p:txBody>
      </p:sp>
    </p:spTree>
    <p:extLst>
      <p:ext uri="{BB962C8B-B14F-4D97-AF65-F5344CB8AC3E}">
        <p14:creationId xmlns:p14="http://schemas.microsoft.com/office/powerpoint/2010/main" val="2051978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dirty="0">
                <a:solidFill>
                  <a:srgbClr val="000000"/>
                </a:solidFill>
              </a:rPr>
              <a:t>The Market Revolution</a:t>
            </a:r>
          </a:p>
        </p:txBody>
      </p:sp>
      <p:sp>
        <p:nvSpPr>
          <p:cNvPr id="139267" name="Content Placeholder 2"/>
          <p:cNvSpPr>
            <a:spLocks noGrp="1"/>
          </p:cNvSpPr>
          <p:nvPr>
            <p:ph idx="1"/>
          </p:nvPr>
        </p:nvSpPr>
        <p:spPr/>
        <p:txBody>
          <a:bodyPr>
            <a:normAutofit/>
          </a:bodyPr>
          <a:lstStyle/>
          <a:p>
            <a:pPr lvl="2"/>
            <a:r>
              <a:rPr lang="en-US" altLang="en-US" sz="2400" dirty="0">
                <a:solidFill>
                  <a:srgbClr val="000000"/>
                </a:solidFill>
              </a:rPr>
              <a:t>Cities bred greatest extremes of economic inequality:</a:t>
            </a:r>
          </a:p>
          <a:p>
            <a:pPr lvl="3"/>
            <a:r>
              <a:rPr lang="en-US" altLang="en-US" sz="2000" dirty="0">
                <a:solidFill>
                  <a:srgbClr val="000000"/>
                </a:solidFill>
              </a:rPr>
              <a:t>Unskilled workers fared worst; </a:t>
            </a:r>
            <a:r>
              <a:rPr lang="ja-JP" altLang="en-US" sz="2000" dirty="0">
                <a:solidFill>
                  <a:srgbClr val="000000"/>
                </a:solidFill>
              </a:rPr>
              <a:t>“</a:t>
            </a:r>
            <a:r>
              <a:rPr lang="en-US" altLang="ja-JP" sz="2000" dirty="0">
                <a:solidFill>
                  <a:srgbClr val="000000"/>
                </a:solidFill>
              </a:rPr>
              <a:t>drifted</a:t>
            </a:r>
            <a:r>
              <a:rPr lang="ja-JP" altLang="en-US" sz="2000" dirty="0">
                <a:solidFill>
                  <a:srgbClr val="000000"/>
                </a:solidFill>
              </a:rPr>
              <a:t>”</a:t>
            </a:r>
            <a:r>
              <a:rPr lang="en-US" altLang="ja-JP" sz="2000" dirty="0">
                <a:solidFill>
                  <a:srgbClr val="000000"/>
                </a:solidFill>
              </a:rPr>
              <a:t> from city to city</a:t>
            </a:r>
          </a:p>
          <a:p>
            <a:pPr lvl="3"/>
            <a:r>
              <a:rPr lang="en-US" altLang="en-US" sz="2000" dirty="0">
                <a:solidFill>
                  <a:srgbClr val="000000"/>
                </a:solidFill>
              </a:rPr>
              <a:t>These workers accounted for up to ½ the population of new   industrial centers</a:t>
            </a:r>
          </a:p>
          <a:p>
            <a:pPr lvl="3"/>
            <a:r>
              <a:rPr lang="en-US" altLang="en-US" sz="2000" dirty="0">
                <a:solidFill>
                  <a:srgbClr val="000000"/>
                </a:solidFill>
              </a:rPr>
              <a:t>Were forgotten men and women of American history</a:t>
            </a:r>
          </a:p>
          <a:p>
            <a:pPr lvl="2"/>
            <a:r>
              <a:rPr lang="en-US" altLang="en-US" sz="2400" dirty="0">
                <a:solidFill>
                  <a:srgbClr val="000000"/>
                </a:solidFill>
              </a:rPr>
              <a:t>Many myths about </a:t>
            </a:r>
            <a:r>
              <a:rPr lang="ja-JP" altLang="en-US" sz="2400" dirty="0">
                <a:solidFill>
                  <a:srgbClr val="000000"/>
                </a:solidFill>
              </a:rPr>
              <a:t>“</a:t>
            </a:r>
            <a:r>
              <a:rPr lang="en-US" altLang="ja-JP" sz="2400" dirty="0">
                <a:solidFill>
                  <a:srgbClr val="000000"/>
                </a:solidFill>
              </a:rPr>
              <a:t>social mobility:</a:t>
            </a:r>
            <a:r>
              <a:rPr lang="ja-JP" altLang="en-US" sz="2400" dirty="0">
                <a:solidFill>
                  <a:srgbClr val="000000"/>
                </a:solidFill>
              </a:rPr>
              <a:t>”</a:t>
            </a:r>
            <a:endParaRPr lang="en-US" altLang="ja-JP" sz="2400" dirty="0">
              <a:solidFill>
                <a:srgbClr val="000000"/>
              </a:solidFill>
            </a:endParaRPr>
          </a:p>
          <a:p>
            <a:pPr lvl="3"/>
            <a:r>
              <a:rPr lang="en-US" altLang="en-US" sz="2000" dirty="0">
                <a:solidFill>
                  <a:srgbClr val="000000"/>
                </a:solidFill>
              </a:rPr>
              <a:t>Mobility did exist in industrializing America</a:t>
            </a:r>
          </a:p>
          <a:p>
            <a:pPr lvl="3"/>
            <a:r>
              <a:rPr lang="en-US" altLang="en-US" sz="2000" dirty="0">
                <a:solidFill>
                  <a:srgbClr val="000000"/>
                </a:solidFill>
              </a:rPr>
              <a:t>Rags-to riches success stories relatively few</a:t>
            </a:r>
          </a:p>
          <a:p>
            <a:pPr lvl="3"/>
            <a:r>
              <a:rPr lang="en-US" altLang="en-US" sz="2000" dirty="0">
                <a:solidFill>
                  <a:srgbClr val="000000"/>
                </a:solidFill>
              </a:rPr>
              <a:t>American did provide more </a:t>
            </a:r>
            <a:r>
              <a:rPr lang="ja-JP" altLang="en-US" sz="2000" dirty="0">
                <a:solidFill>
                  <a:srgbClr val="000000"/>
                </a:solidFill>
              </a:rPr>
              <a:t>“</a:t>
            </a:r>
            <a:r>
              <a:rPr lang="en-US" altLang="ja-JP" sz="2000" dirty="0">
                <a:solidFill>
                  <a:srgbClr val="000000"/>
                </a:solidFill>
              </a:rPr>
              <a:t>opportunity</a:t>
            </a:r>
            <a:r>
              <a:rPr lang="ja-JP" altLang="en-US" sz="2000" dirty="0">
                <a:solidFill>
                  <a:srgbClr val="000000"/>
                </a:solidFill>
              </a:rPr>
              <a:t>”</a:t>
            </a:r>
            <a:r>
              <a:rPr lang="en-US" altLang="ja-JP" sz="2000" dirty="0">
                <a:solidFill>
                  <a:srgbClr val="000000"/>
                </a:solidFill>
              </a:rPr>
              <a:t> than elsewhere</a:t>
            </a:r>
          </a:p>
          <a:p>
            <a:pPr lvl="3"/>
            <a:r>
              <a:rPr lang="en-US" altLang="en-US" sz="2000" dirty="0">
                <a:solidFill>
                  <a:srgbClr val="000000"/>
                </a:solidFill>
              </a:rPr>
              <a:t>Millions of immigrants headed for New World shores</a:t>
            </a:r>
          </a:p>
          <a:p>
            <a:pPr lvl="3"/>
            <a:r>
              <a:rPr lang="en-US" altLang="en-US" sz="2000" dirty="0">
                <a:solidFill>
                  <a:srgbClr val="000000"/>
                </a:solidFill>
              </a:rPr>
              <a:t>General prosperity defused potential class conflict</a:t>
            </a:r>
          </a:p>
          <a:p>
            <a:pPr lvl="3"/>
            <a:endParaRPr lang="en-US" altLang="en-US" sz="2000" dirty="0">
              <a:solidFill>
                <a:srgbClr val="000000"/>
              </a:solidFill>
            </a:endParaRPr>
          </a:p>
        </p:txBody>
      </p:sp>
    </p:spTree>
    <p:extLst>
      <p:ext uri="{BB962C8B-B14F-4D97-AF65-F5344CB8AC3E}">
        <p14:creationId xmlns:p14="http://schemas.microsoft.com/office/powerpoint/2010/main" val="349539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pPr eaLnBrk="1" hangingPunct="1"/>
            <a:r>
              <a:rPr lang="en-US" altLang="en-US">
                <a:solidFill>
                  <a:srgbClr val="7B9899"/>
                </a:solidFill>
              </a:rPr>
              <a:t>Population Density</a:t>
            </a:r>
          </a:p>
        </p:txBody>
      </p:sp>
      <p:pic>
        <p:nvPicPr>
          <p:cNvPr id="2457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7175"/>
            <a:ext cx="8077200" cy="4873625"/>
          </a:xfrm>
        </p:spPr>
      </p:pic>
    </p:spTree>
    <p:extLst>
      <p:ext uri="{BB962C8B-B14F-4D97-AF65-F5344CB8AC3E}">
        <p14:creationId xmlns:p14="http://schemas.microsoft.com/office/powerpoint/2010/main" val="233459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762000"/>
          </a:xfrm>
        </p:spPr>
        <p:txBody>
          <a:bodyPr/>
          <a:lstStyle/>
          <a:p>
            <a:pPr eaLnBrk="1" hangingPunct="1"/>
            <a:r>
              <a:rPr lang="en-US" altLang="en-US">
                <a:solidFill>
                  <a:srgbClr val="7B9899"/>
                </a:solidFill>
              </a:rPr>
              <a:t>The Market Revolution</a:t>
            </a:r>
          </a:p>
        </p:txBody>
      </p:sp>
      <p:sp>
        <p:nvSpPr>
          <p:cNvPr id="28675" name="Rectangle 1"/>
          <p:cNvSpPr>
            <a:spLocks noGrp="1" noChangeArrowheads="1"/>
          </p:cNvSpPr>
          <p:nvPr>
            <p:ph idx="1"/>
          </p:nvPr>
        </p:nvSpPr>
        <p:spPr>
          <a:xfrm>
            <a:off x="457200" y="1905000"/>
            <a:ext cx="7848600" cy="4221163"/>
          </a:xfrm>
        </p:spPr>
        <p:txBody>
          <a:bodyPr>
            <a:normAutofit/>
          </a:bodyPr>
          <a:lstStyle/>
          <a:p>
            <a:pPr indent="-342900"/>
            <a:r>
              <a:rPr lang="en-US" altLang="en-US" sz="2800" dirty="0">
                <a:latin typeface="Arial" charset="0"/>
                <a:cs typeface="Arial" charset="0"/>
              </a:rPr>
              <a:t>A set of interrelated developments in agriculture, technology, and industry that led to the creation of a more integrated national economy. </a:t>
            </a:r>
          </a:p>
          <a:p>
            <a:pPr indent="-342900"/>
            <a:r>
              <a:rPr lang="en-US" altLang="en-US" sz="2800" dirty="0">
                <a:latin typeface="Arial" charset="0"/>
                <a:cs typeface="Arial" charset="0"/>
              </a:rPr>
              <a:t>Impersonal market forces impelled the maximization of production of agricultural products and manufactured goods and increased consumption.</a:t>
            </a:r>
          </a:p>
        </p:txBody>
      </p:sp>
      <p:sp>
        <p:nvSpPr>
          <p:cNvPr id="28676" name="Footer Placeholder 1"/>
          <p:cNvSpPr txBox="1">
            <a:spLocks/>
          </p:cNvSpPr>
          <p:nvPr/>
        </p:nvSpPr>
        <p:spPr bwMode="auto">
          <a:xfrm>
            <a:off x="153988" y="6443663"/>
            <a:ext cx="5865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tabLst>
                <a:tab pos="347663" algn="l"/>
              </a:tabLst>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tabLst>
                <a:tab pos="347663" algn="l"/>
              </a:tabLst>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tabLst>
                <a:tab pos="347663" algn="l"/>
              </a:tabLst>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tabLst>
                <a:tab pos="347663" algn="l"/>
              </a:tabLst>
              <a:defRPr sz="2000">
                <a:solidFill>
                  <a:schemeClr val="tx2"/>
                </a:solidFill>
                <a:latin typeface="Georgia" pitchFamily="18" charset="0"/>
              </a:defRPr>
            </a:lvl4pPr>
            <a:lvl5pPr marL="2057400" indent="-228600" eaLnBrk="0" hangingPunct="0">
              <a:spcBef>
                <a:spcPct val="20000"/>
              </a:spcBef>
              <a:buClr>
                <a:srgbClr val="8FB08C"/>
              </a:buClr>
              <a:buChar char="•"/>
              <a:tabLst>
                <a:tab pos="347663" algn="l"/>
              </a:tabLst>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tabLst>
                <a:tab pos="347663" algn="l"/>
              </a:tabLst>
              <a:defRPr>
                <a:solidFill>
                  <a:schemeClr val="tx1"/>
                </a:solidFill>
                <a:latin typeface="Georgia" pitchFamily="18" charset="0"/>
              </a:defRPr>
            </a:lvl9pPr>
          </a:lstStyle>
          <a:p>
            <a:pPr eaLnBrk="1" hangingPunct="1">
              <a:spcBef>
                <a:spcPct val="0"/>
              </a:spcBef>
              <a:buClrTx/>
              <a:buSzTx/>
              <a:buFontTx/>
              <a:buNone/>
            </a:pPr>
            <a:fld id="{4C1444A8-2F6C-43F4-89D3-C6F2FB48958E}" type="slidenum">
              <a:rPr lang="en-US" altLang="en-US" sz="1000" b="1">
                <a:solidFill>
                  <a:schemeClr val="bg1"/>
                </a:solidFill>
                <a:latin typeface="Arial" charset="0"/>
              </a:rPr>
              <a:pPr eaLnBrk="1" hangingPunct="1">
                <a:spcBef>
                  <a:spcPct val="0"/>
                </a:spcBef>
                <a:buClrTx/>
                <a:buSzTx/>
                <a:buFontTx/>
                <a:buNone/>
              </a:pPr>
              <a:t>5</a:t>
            </a:fld>
            <a:r>
              <a:rPr lang="en-US" altLang="en-US" sz="1000" b="1">
                <a:solidFill>
                  <a:schemeClr val="bg1"/>
                </a:solidFill>
                <a:latin typeface="Arial" charset="0"/>
              </a:rPr>
              <a:t>   Visions of America, A History of the United States</a:t>
            </a:r>
          </a:p>
        </p:txBody>
      </p:sp>
    </p:spTree>
    <p:extLst>
      <p:ext uri="{BB962C8B-B14F-4D97-AF65-F5344CB8AC3E}">
        <p14:creationId xmlns:p14="http://schemas.microsoft.com/office/powerpoint/2010/main" val="15421388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pPr eaLnBrk="1" hangingPunct="1"/>
            <a:r>
              <a:rPr lang="en-US" altLang="en-US" dirty="0"/>
              <a:t>    Market Revolution</a:t>
            </a:r>
          </a:p>
        </p:txBody>
      </p:sp>
      <p:sp>
        <p:nvSpPr>
          <p:cNvPr id="29699" name="Rectangle 4"/>
          <p:cNvSpPr>
            <a:spLocks noGrp="1" noChangeArrowheads="1"/>
          </p:cNvSpPr>
          <p:nvPr>
            <p:ph type="body" sz="half" idx="4294967295"/>
          </p:nvPr>
        </p:nvSpPr>
        <p:spPr>
          <a:xfrm>
            <a:off x="0" y="1600200"/>
            <a:ext cx="3505200" cy="5105400"/>
          </a:xfrm>
        </p:spPr>
        <p:txBody>
          <a:bodyPr>
            <a:normAutofit/>
          </a:bodyPr>
          <a:lstStyle/>
          <a:p>
            <a:pPr marL="0" indent="0" eaLnBrk="1" hangingPunct="1"/>
            <a:r>
              <a:rPr lang="en-US" altLang="en-US" sz="2800" dirty="0"/>
              <a:t>Increased commercialism and rise of factories</a:t>
            </a:r>
          </a:p>
          <a:p>
            <a:pPr marL="0" indent="0" eaLnBrk="1" hangingPunct="1"/>
            <a:r>
              <a:rPr lang="en-US" altLang="en-US" sz="2800" dirty="0"/>
              <a:t>New methods of transportation linked West to manufacturing of the East.</a:t>
            </a:r>
          </a:p>
          <a:p>
            <a:pPr marL="0" indent="0" eaLnBrk="1" hangingPunct="1"/>
            <a:r>
              <a:rPr lang="en-US" altLang="en-US" sz="2800" dirty="0"/>
              <a:t>Canals and turnpikes developed</a:t>
            </a:r>
          </a:p>
          <a:p>
            <a:pPr marL="0" indent="0" eaLnBrk="1" hangingPunct="1"/>
            <a:r>
              <a:rPr lang="en-US" altLang="en-US" sz="2800" dirty="0"/>
              <a:t>Combination of public and private financing</a:t>
            </a:r>
          </a:p>
        </p:txBody>
      </p:sp>
      <p:sp>
        <p:nvSpPr>
          <p:cNvPr id="29700" name="Rectangle 5"/>
          <p:cNvSpPr>
            <a:spLocks noGrp="1" noChangeArrowheads="1"/>
          </p:cNvSpPr>
          <p:nvPr>
            <p:ph sz="half" idx="4294967295"/>
          </p:nvPr>
        </p:nvSpPr>
        <p:spPr>
          <a:xfrm>
            <a:off x="3796145" y="6181436"/>
            <a:ext cx="3810000" cy="685800"/>
          </a:xfrm>
        </p:spPr>
        <p:txBody>
          <a:bodyPr/>
          <a:lstStyle/>
          <a:p>
            <a:pPr marL="0" indent="0" eaLnBrk="1" hangingPunct="1"/>
            <a:r>
              <a:rPr lang="en-US" altLang="en-US" sz="2400" dirty="0"/>
              <a:t>1853 Map of the Erie Canal</a:t>
            </a:r>
          </a:p>
        </p:txBody>
      </p:sp>
      <p:pic>
        <p:nvPicPr>
          <p:cNvPr id="29701" name="Picture 7" descr="1853 Map of the Erie Canal.">
            <a:hlinkClick r:id="rId3" tooltip="1853 Map of the Erie Can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07236"/>
            <a:ext cx="4648200" cy="4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9FB2754-A92B-554E-A1A3-EDFD5A4EE878}"/>
              </a:ext>
            </a:extLst>
          </p:cNvPr>
          <p:cNvSpPr/>
          <p:nvPr/>
        </p:nvSpPr>
        <p:spPr>
          <a:xfrm>
            <a:off x="6756383" y="274638"/>
            <a:ext cx="1393331" cy="461665"/>
          </a:xfrm>
          <a:prstGeom prst="rect">
            <a:avLst/>
          </a:prstGeom>
        </p:spPr>
        <p:txBody>
          <a:bodyPr wrap="none">
            <a:spAutoFit/>
          </a:bodyPr>
          <a:lstStyle/>
          <a:p>
            <a:pPr algn="ctr"/>
            <a:r>
              <a:rPr lang="en-US" sz="2400" dirty="0">
                <a:ln w="0"/>
                <a:solidFill>
                  <a:schemeClr val="accent1"/>
                </a:solidFill>
                <a:effectLst>
                  <a:outerShdw blurRad="38100" dist="25400" dir="5400000" algn="ctr" rotWithShape="0">
                    <a:srgbClr val="6E747A">
                      <a:alpha val="43000"/>
                    </a:srgbClr>
                  </a:outerShdw>
                </a:effectLst>
              </a:rPr>
              <a:t>Doc H. I, J</a:t>
            </a:r>
          </a:p>
        </p:txBody>
      </p:sp>
    </p:spTree>
    <p:extLst>
      <p:ext uri="{BB962C8B-B14F-4D97-AF65-F5344CB8AC3E}">
        <p14:creationId xmlns:p14="http://schemas.microsoft.com/office/powerpoint/2010/main" val="4293971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B19F-708F-EC4E-98CF-A8E71CB95C13}"/>
              </a:ext>
            </a:extLst>
          </p:cNvPr>
          <p:cNvSpPr>
            <a:spLocks noGrp="1"/>
          </p:cNvSpPr>
          <p:nvPr>
            <p:ph type="title"/>
          </p:nvPr>
        </p:nvSpPr>
        <p:spPr/>
        <p:txBody>
          <a:bodyPr/>
          <a:lstStyle/>
          <a:p>
            <a:r>
              <a:rPr lang="en-US" dirty="0"/>
              <a:t>Transportation Revolution</a:t>
            </a:r>
          </a:p>
        </p:txBody>
      </p:sp>
      <p:pic>
        <p:nvPicPr>
          <p:cNvPr id="3" name="Picture 1">
            <a:extLst>
              <a:ext uri="{FF2B5EF4-FFF2-40B4-BE49-F238E27FC236}">
                <a16:creationId xmlns:a16="http://schemas.microsoft.com/office/drawing/2014/main" id="{BF19DECF-B50A-1040-B039-5E7EE71BCE8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7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22238"/>
            <a:ext cx="8229600" cy="792162"/>
          </a:xfrm>
        </p:spPr>
        <p:txBody>
          <a:bodyPr/>
          <a:lstStyle/>
          <a:p>
            <a:pPr eaLnBrk="1" hangingPunct="1"/>
            <a:r>
              <a:rPr lang="en-US" altLang="en-US" dirty="0"/>
              <a:t>Transportation Revolution</a:t>
            </a:r>
          </a:p>
        </p:txBody>
      </p:sp>
      <p:sp>
        <p:nvSpPr>
          <p:cNvPr id="35843" name="Rectangle 8"/>
          <p:cNvSpPr>
            <a:spLocks noGrp="1" noChangeArrowheads="1"/>
          </p:cNvSpPr>
          <p:nvPr>
            <p:ph type="body" sz="half" idx="1"/>
          </p:nvPr>
        </p:nvSpPr>
        <p:spPr>
          <a:xfrm>
            <a:off x="168564" y="1219200"/>
            <a:ext cx="8229600" cy="5638800"/>
          </a:xfrm>
        </p:spPr>
        <p:txBody>
          <a:bodyPr>
            <a:normAutofit/>
          </a:bodyPr>
          <a:lstStyle/>
          <a:p>
            <a:pPr marL="0" indent="0" eaLnBrk="1" hangingPunct="1">
              <a:lnSpc>
                <a:spcPct val="80000"/>
              </a:lnSpc>
            </a:pPr>
            <a:r>
              <a:rPr lang="en-US" altLang="en-US" sz="2800" dirty="0"/>
              <a:t>States chartered private companies to build toll roads</a:t>
            </a:r>
          </a:p>
          <a:p>
            <a:pPr marL="0" indent="0" eaLnBrk="1" hangingPunct="1">
              <a:lnSpc>
                <a:spcPct val="80000"/>
              </a:lnSpc>
            </a:pPr>
            <a:r>
              <a:rPr lang="en-US" altLang="en-US" sz="2800" dirty="0"/>
              <a:t>National Road from Virginia to Illinois</a:t>
            </a:r>
          </a:p>
          <a:p>
            <a:pPr marL="0" indent="0" eaLnBrk="1" hangingPunct="1">
              <a:lnSpc>
                <a:spcPct val="80000"/>
              </a:lnSpc>
            </a:pPr>
            <a:r>
              <a:rPr lang="en-US" altLang="en-US" sz="2800" dirty="0"/>
              <a:t>Debate over </a:t>
            </a:r>
            <a:r>
              <a:rPr lang="en-US" altLang="en-US" sz="2800" b="1" dirty="0"/>
              <a:t>who funds “internal improvements”</a:t>
            </a:r>
          </a:p>
          <a:p>
            <a:pPr marL="0" indent="0" eaLnBrk="1" hangingPunct="1">
              <a:lnSpc>
                <a:spcPct val="80000"/>
              </a:lnSpc>
            </a:pPr>
            <a:r>
              <a:rPr lang="en-US" altLang="en-US" sz="2800" dirty="0"/>
              <a:t>Erie Canal – first great engineering project; environmental impact</a:t>
            </a:r>
          </a:p>
          <a:p>
            <a:pPr marL="297180" lvl="1" indent="0">
              <a:lnSpc>
                <a:spcPct val="80000"/>
              </a:lnSpc>
            </a:pPr>
            <a:r>
              <a:rPr lang="en-US" altLang="en-US" sz="2200" dirty="0">
                <a:solidFill>
                  <a:srgbClr val="000000"/>
                </a:solidFill>
              </a:rPr>
              <a:t>Begun in 1817, canal stretched 363 miles from Buffalo on Lake Erie, to Hudson River, onto New York harbor</a:t>
            </a:r>
          </a:p>
          <a:p>
            <a:pPr marL="0" indent="0" eaLnBrk="1" hangingPunct="1">
              <a:lnSpc>
                <a:spcPct val="80000"/>
              </a:lnSpc>
              <a:buNone/>
            </a:pPr>
            <a:endParaRPr lang="en-US" altLang="en-US" sz="2800" dirty="0"/>
          </a:p>
        </p:txBody>
      </p:sp>
      <p:pic>
        <p:nvPicPr>
          <p:cNvPr id="4" name="Content Placeholder 4">
            <a:extLst>
              <a:ext uri="{FF2B5EF4-FFF2-40B4-BE49-F238E27FC236}">
                <a16:creationId xmlns:a16="http://schemas.microsoft.com/office/drawing/2014/main" id="{315B9CAC-E0F0-E342-AB2E-CDA9764585A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4149811"/>
            <a:ext cx="3657600" cy="2743200"/>
          </a:xfrm>
        </p:spPr>
      </p:pic>
      <p:sp>
        <p:nvSpPr>
          <p:cNvPr id="2" name="Rectangle 1">
            <a:extLst>
              <a:ext uri="{FF2B5EF4-FFF2-40B4-BE49-F238E27FC236}">
                <a16:creationId xmlns:a16="http://schemas.microsoft.com/office/drawing/2014/main" id="{3C2FE8B0-EA2C-C44F-BE19-4B1973A701C6}"/>
              </a:ext>
            </a:extLst>
          </p:cNvPr>
          <p:cNvSpPr/>
          <p:nvPr/>
        </p:nvSpPr>
        <p:spPr>
          <a:xfrm>
            <a:off x="7115120" y="122238"/>
            <a:ext cx="1419279" cy="523220"/>
          </a:xfrm>
          <a:prstGeom prst="rect">
            <a:avLst/>
          </a:prstGeom>
        </p:spPr>
        <p:txBody>
          <a:bodyPr wrap="square">
            <a:spAutoFit/>
          </a:bodyPr>
          <a:lstStyle/>
          <a:p>
            <a:pPr algn="ctr"/>
            <a:r>
              <a:rPr lang="en-US" sz="2800" dirty="0">
                <a:ln w="0"/>
                <a:solidFill>
                  <a:schemeClr val="accent1"/>
                </a:solidFill>
                <a:effectLst>
                  <a:outerShdw blurRad="38100" dist="25400" dir="5400000" algn="ctr" rotWithShape="0">
                    <a:srgbClr val="6E747A">
                      <a:alpha val="43000"/>
                    </a:srgbClr>
                  </a:outerShdw>
                </a:effectLst>
              </a:rPr>
              <a:t>Doc B, E</a:t>
            </a:r>
          </a:p>
        </p:txBody>
      </p:sp>
    </p:spTree>
    <p:extLst>
      <p:ext uri="{BB962C8B-B14F-4D97-AF65-F5344CB8AC3E}">
        <p14:creationId xmlns:p14="http://schemas.microsoft.com/office/powerpoint/2010/main" val="354929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A49C-6E3D-4C40-BB4D-67210E61E92B}"/>
              </a:ext>
            </a:extLst>
          </p:cNvPr>
          <p:cNvSpPr>
            <a:spLocks noGrp="1"/>
          </p:cNvSpPr>
          <p:nvPr>
            <p:ph type="title"/>
          </p:nvPr>
        </p:nvSpPr>
        <p:spPr/>
        <p:txBody>
          <a:bodyPr/>
          <a:lstStyle/>
          <a:p>
            <a:r>
              <a:rPr lang="en-US" dirty="0"/>
              <a:t>Transportation Revolution</a:t>
            </a:r>
          </a:p>
        </p:txBody>
      </p:sp>
      <p:sp>
        <p:nvSpPr>
          <p:cNvPr id="3" name="Content Placeholder 2">
            <a:extLst>
              <a:ext uri="{FF2B5EF4-FFF2-40B4-BE49-F238E27FC236}">
                <a16:creationId xmlns:a16="http://schemas.microsoft.com/office/drawing/2014/main" id="{CD693593-23FB-494C-BDE2-321319431B7A}"/>
              </a:ext>
            </a:extLst>
          </p:cNvPr>
          <p:cNvSpPr>
            <a:spLocks noGrp="1"/>
          </p:cNvSpPr>
          <p:nvPr>
            <p:ph idx="1"/>
          </p:nvPr>
        </p:nvSpPr>
        <p:spPr/>
        <p:txBody>
          <a:bodyPr>
            <a:normAutofit/>
          </a:bodyPr>
          <a:lstStyle/>
          <a:p>
            <a:pPr marL="0" indent="0">
              <a:lnSpc>
                <a:spcPct val="80000"/>
              </a:lnSpc>
            </a:pPr>
            <a:r>
              <a:rPr lang="en-US" altLang="en-US" sz="3200" dirty="0"/>
              <a:t>Steamboat contributes to economic growth of Midwest</a:t>
            </a:r>
          </a:p>
          <a:p>
            <a:pPr marL="297180" lvl="1" indent="0">
              <a:lnSpc>
                <a:spcPct val="80000"/>
              </a:lnSpc>
            </a:pPr>
            <a:r>
              <a:rPr lang="en-US" altLang="en-US" sz="2800" dirty="0"/>
              <a:t>Upstream travel; Robert Fulton</a:t>
            </a:r>
          </a:p>
          <a:p>
            <a:r>
              <a:rPr lang="en-US" altLang="en-US" sz="3200" dirty="0">
                <a:solidFill>
                  <a:srgbClr val="000000"/>
                </a:solidFill>
              </a:rPr>
              <a:t>Development of railroad:</a:t>
            </a:r>
          </a:p>
          <a:p>
            <a:pPr lvl="2"/>
            <a:r>
              <a:rPr lang="en-US" altLang="en-US" sz="2800" dirty="0">
                <a:solidFill>
                  <a:srgbClr val="000000"/>
                </a:solidFill>
              </a:rPr>
              <a:t>Fast, reliable, cheaper than canals to construct, and not frozen over in winter</a:t>
            </a:r>
          </a:p>
          <a:p>
            <a:pPr lvl="2"/>
            <a:r>
              <a:rPr lang="en-US" altLang="en-US" sz="2800" dirty="0">
                <a:solidFill>
                  <a:srgbClr val="000000"/>
                </a:solidFill>
              </a:rPr>
              <a:t>Able to go anywhere—it defied terrain and weather</a:t>
            </a:r>
          </a:p>
          <a:p>
            <a:pPr lvl="2"/>
            <a:r>
              <a:rPr lang="en-US" altLang="en-US" sz="2800" dirty="0">
                <a:solidFill>
                  <a:srgbClr val="000000"/>
                </a:solidFill>
              </a:rPr>
              <a:t>First railroad appeared in 1828 and new lines spread swiftly</a:t>
            </a:r>
          </a:p>
          <a:p>
            <a:endParaRPr lang="en-US" sz="3200" dirty="0"/>
          </a:p>
        </p:txBody>
      </p:sp>
    </p:spTree>
    <p:extLst>
      <p:ext uri="{BB962C8B-B14F-4D97-AF65-F5344CB8AC3E}">
        <p14:creationId xmlns:p14="http://schemas.microsoft.com/office/powerpoint/2010/main" val="38010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2592</Words>
  <Application>Microsoft Macintosh PowerPoint</Application>
  <PresentationFormat>On-screen Show (4:3)</PresentationFormat>
  <Paragraphs>263</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Narrow</vt:lpstr>
      <vt:lpstr>Calibri</vt:lpstr>
      <vt:lpstr>Cambria</vt:lpstr>
      <vt:lpstr>Adjacency</vt:lpstr>
      <vt:lpstr>The Market Revolution</vt:lpstr>
      <vt:lpstr>PowerPoint Presentation</vt:lpstr>
      <vt:lpstr>Divergent Paths</vt:lpstr>
      <vt:lpstr>Population Density</vt:lpstr>
      <vt:lpstr>The Market Revolution</vt:lpstr>
      <vt:lpstr>    Market Revolution</vt:lpstr>
      <vt:lpstr>Transportation Revolution</vt:lpstr>
      <vt:lpstr>Transportation Revolution</vt:lpstr>
      <vt:lpstr>Transportation Revolution</vt:lpstr>
      <vt:lpstr>Transportation Revolution</vt:lpstr>
      <vt:lpstr>PowerPoint Presentation</vt:lpstr>
      <vt:lpstr>American Industry</vt:lpstr>
      <vt:lpstr>Mechanization</vt:lpstr>
      <vt:lpstr>Manufacturing</vt:lpstr>
      <vt:lpstr>PowerPoint Presentation</vt:lpstr>
      <vt:lpstr>PowerPoint Presentation</vt:lpstr>
      <vt:lpstr>From Artisans to Workers</vt:lpstr>
      <vt:lpstr>Impact on Labor</vt:lpstr>
      <vt:lpstr>Labor</vt:lpstr>
      <vt:lpstr>Women and the Economy</vt:lpstr>
      <vt:lpstr>Lowell Mills</vt:lpstr>
      <vt:lpstr>PowerPoint Presentation</vt:lpstr>
      <vt:lpstr>Women and the Economy</vt:lpstr>
      <vt:lpstr>Growth of Cities</vt:lpstr>
      <vt:lpstr>PowerPoint Presentation</vt:lpstr>
      <vt:lpstr>PowerPoint Presentation</vt:lpstr>
      <vt:lpstr>Immigration</vt:lpstr>
      <vt:lpstr>Changing Social Order</vt:lpstr>
      <vt:lpstr>PowerPoint Presentation</vt:lpstr>
      <vt:lpstr>The Market Revolution (Summary)</vt:lpstr>
      <vt:lpstr>The Market Revolution</vt:lpstr>
      <vt:lpstr>The Market Revolution</vt:lpstr>
      <vt:lpstr>The Market Revolution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Revolution</dc:title>
  <dc:creator>Administrator</dc:creator>
  <cp:lastModifiedBy>Dennis Urban</cp:lastModifiedBy>
  <cp:revision>24</cp:revision>
  <dcterms:created xsi:type="dcterms:W3CDTF">2014-10-28T11:59:48Z</dcterms:created>
  <dcterms:modified xsi:type="dcterms:W3CDTF">2019-11-06T03:25:30Z</dcterms:modified>
</cp:coreProperties>
</file>