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8120B3-6E0A-4691-A603-B8D8FF7E991A}" type="datetimeFigureOut">
              <a:rPr lang="en-US" smtClean="0"/>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64B412-39AE-43B2-AC63-D612CA9B5CF4}" type="slidenum">
              <a:rPr lang="en-US" smtClean="0"/>
              <a:t>‹#›</a:t>
            </a:fld>
            <a:endParaRPr lang="en-US"/>
          </a:p>
        </p:txBody>
      </p:sp>
    </p:spTree>
    <p:extLst>
      <p:ext uri="{BB962C8B-B14F-4D97-AF65-F5344CB8AC3E}">
        <p14:creationId xmlns:p14="http://schemas.microsoft.com/office/powerpoint/2010/main" val="254541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4035" indent="-282321">
              <a:defRPr>
                <a:solidFill>
                  <a:schemeClr val="tx1"/>
                </a:solidFill>
                <a:latin typeface="Arial" charset="0"/>
              </a:defRPr>
            </a:lvl2pPr>
            <a:lvl3pPr marL="1129284" indent="-225857">
              <a:defRPr>
                <a:solidFill>
                  <a:schemeClr val="tx1"/>
                </a:solidFill>
                <a:latin typeface="Arial" charset="0"/>
              </a:defRPr>
            </a:lvl3pPr>
            <a:lvl4pPr marL="1580998" indent="-225857">
              <a:defRPr>
                <a:solidFill>
                  <a:schemeClr val="tx1"/>
                </a:solidFill>
                <a:latin typeface="Arial" charset="0"/>
              </a:defRPr>
            </a:lvl4pPr>
            <a:lvl5pPr marL="2032711" indent="-225857">
              <a:defRPr>
                <a:solidFill>
                  <a:schemeClr val="tx1"/>
                </a:solidFill>
                <a:latin typeface="Arial" charset="0"/>
              </a:defRPr>
            </a:lvl5pPr>
            <a:lvl6pPr marL="2484425" indent="-225857" eaLnBrk="0" fontAlgn="base" hangingPunct="0">
              <a:spcBef>
                <a:spcPct val="0"/>
              </a:spcBef>
              <a:spcAft>
                <a:spcPct val="0"/>
              </a:spcAft>
              <a:defRPr>
                <a:solidFill>
                  <a:schemeClr val="tx1"/>
                </a:solidFill>
                <a:latin typeface="Arial" charset="0"/>
              </a:defRPr>
            </a:lvl6pPr>
            <a:lvl7pPr marL="2936138" indent="-225857" eaLnBrk="0" fontAlgn="base" hangingPunct="0">
              <a:spcBef>
                <a:spcPct val="0"/>
              </a:spcBef>
              <a:spcAft>
                <a:spcPct val="0"/>
              </a:spcAft>
              <a:defRPr>
                <a:solidFill>
                  <a:schemeClr val="tx1"/>
                </a:solidFill>
                <a:latin typeface="Arial" charset="0"/>
              </a:defRPr>
            </a:lvl7pPr>
            <a:lvl8pPr marL="3387852" indent="-225857" eaLnBrk="0" fontAlgn="base" hangingPunct="0">
              <a:spcBef>
                <a:spcPct val="0"/>
              </a:spcBef>
              <a:spcAft>
                <a:spcPct val="0"/>
              </a:spcAft>
              <a:defRPr>
                <a:solidFill>
                  <a:schemeClr val="tx1"/>
                </a:solidFill>
                <a:latin typeface="Arial" charset="0"/>
              </a:defRPr>
            </a:lvl8pPr>
            <a:lvl9pPr marL="3839566" indent="-225857" eaLnBrk="0" fontAlgn="base" hangingPunct="0">
              <a:spcBef>
                <a:spcPct val="0"/>
              </a:spcBef>
              <a:spcAft>
                <a:spcPct val="0"/>
              </a:spcAft>
              <a:defRPr>
                <a:solidFill>
                  <a:schemeClr val="tx1"/>
                </a:solidFill>
                <a:latin typeface="Arial" charset="0"/>
              </a:defRPr>
            </a:lvl9pPr>
          </a:lstStyle>
          <a:p>
            <a:fld id="{46325124-DFDD-4EC1-A318-90594139F336}" type="slidenum">
              <a:rPr lang="en-US" altLang="en-US" smtClean="0"/>
              <a:pPr/>
              <a:t>7</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2942EA-FBFF-41AA-AC80-F11878C28AA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942EA-FBFF-41AA-AC80-F11878C28AA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942EA-FBFF-41AA-AC80-F11878C28AA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942EA-FBFF-41AA-AC80-F11878C28AA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2942EA-FBFF-41AA-AC80-F11878C28AA0}"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2942EA-FBFF-41AA-AC80-F11878C28AA0}"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2942EA-FBFF-41AA-AC80-F11878C28AA0}"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2942EA-FBFF-41AA-AC80-F11878C28AA0}"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942EA-FBFF-41AA-AC80-F11878C28AA0}"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5D7E7-B576-4A4E-91E7-4F5204F8CE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942EA-FBFF-41AA-AC80-F11878C28AA0}"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5D7E7-B576-4A4E-91E7-4F5204F8CE9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72942EA-FBFF-41AA-AC80-F11878C28AA0}" type="datetimeFigureOut">
              <a:rPr lang="en-US" smtClean="0"/>
              <a:t>4/19/2017</a:t>
            </a:fld>
            <a:endParaRPr lang="en-US"/>
          </a:p>
        </p:txBody>
      </p:sp>
      <p:sp>
        <p:nvSpPr>
          <p:cNvPr id="9" name="Slide Number Placeholder 8"/>
          <p:cNvSpPr>
            <a:spLocks noGrp="1"/>
          </p:cNvSpPr>
          <p:nvPr>
            <p:ph type="sldNum" sz="quarter" idx="11"/>
          </p:nvPr>
        </p:nvSpPr>
        <p:spPr/>
        <p:txBody>
          <a:bodyPr/>
          <a:lstStyle/>
          <a:p>
            <a:fld id="{7275D7E7-B576-4A4E-91E7-4F5204F8CE9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275D7E7-B576-4A4E-91E7-4F5204F8CE9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72942EA-FBFF-41AA-AC80-F11878C28AA0}" type="datetimeFigureOut">
              <a:rPr lang="en-US" smtClean="0"/>
              <a:t>4/19/2017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ciology.about.com/od/S_Index/g/Socioeconomic-Statu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ciology.about.com/od/S_Index/g/Statu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Structure</a:t>
            </a:r>
            <a:endParaRPr lang="en-US" dirty="0"/>
          </a:p>
        </p:txBody>
      </p:sp>
      <p:sp>
        <p:nvSpPr>
          <p:cNvPr id="3" name="Subtitle 2"/>
          <p:cNvSpPr>
            <a:spLocks noGrp="1"/>
          </p:cNvSpPr>
          <p:nvPr>
            <p:ph type="subTitle" idx="1"/>
          </p:nvPr>
        </p:nvSpPr>
        <p:spPr/>
        <p:txBody>
          <a:bodyPr/>
          <a:lstStyle/>
          <a:p>
            <a:r>
              <a:rPr lang="en-US" dirty="0" smtClean="0"/>
              <a:t>Status, Roles, Groups, and Networks</a:t>
            </a:r>
            <a:endParaRPr lang="en-US" dirty="0"/>
          </a:p>
        </p:txBody>
      </p:sp>
    </p:spTree>
    <p:extLst>
      <p:ext uri="{BB962C8B-B14F-4D97-AF65-F5344CB8AC3E}">
        <p14:creationId xmlns:p14="http://schemas.microsoft.com/office/powerpoint/2010/main" val="2696954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Groups and Networks</a:t>
            </a:r>
          </a:p>
        </p:txBody>
      </p:sp>
      <p:sp>
        <p:nvSpPr>
          <p:cNvPr id="3" name="Content Placeholder 2"/>
          <p:cNvSpPr>
            <a:spLocks noGrp="1"/>
          </p:cNvSpPr>
          <p:nvPr>
            <p:ph idx="1"/>
          </p:nvPr>
        </p:nvSpPr>
        <p:spPr/>
        <p:txBody>
          <a:bodyPr/>
          <a:lstStyle/>
          <a:p>
            <a:r>
              <a:rPr lang="en-US" b="1" dirty="0"/>
              <a:t>reference groups </a:t>
            </a:r>
            <a:r>
              <a:rPr lang="en-US" dirty="0"/>
              <a:t>- groups used for self-evaluation and the formation of attitudes, values, beliefs and norms </a:t>
            </a:r>
            <a:endParaRPr lang="en-US" dirty="0" smtClean="0"/>
          </a:p>
          <a:p>
            <a:r>
              <a:rPr lang="en-US" b="1" dirty="0" smtClean="0"/>
              <a:t>in-groups </a:t>
            </a:r>
            <a:r>
              <a:rPr lang="en-US" dirty="0"/>
              <a:t>- exclusive groups demanding intense loyalty </a:t>
            </a:r>
            <a:endParaRPr lang="en-US" dirty="0" smtClean="0"/>
          </a:p>
          <a:p>
            <a:r>
              <a:rPr lang="en-US" b="1" dirty="0" smtClean="0"/>
              <a:t>out-groups</a:t>
            </a:r>
            <a:r>
              <a:rPr lang="en-US" dirty="0" smtClean="0"/>
              <a:t> </a:t>
            </a:r>
            <a:r>
              <a:rPr lang="en-US" dirty="0"/>
              <a:t>- groups targeted by an in-group for opposition, antagonism or competition </a:t>
            </a:r>
            <a:endParaRPr lang="en-US" dirty="0" smtClean="0"/>
          </a:p>
          <a:p>
            <a:r>
              <a:rPr lang="en-US" b="1" dirty="0" smtClean="0"/>
              <a:t>social </a:t>
            </a:r>
            <a:r>
              <a:rPr lang="en-US" b="1" dirty="0"/>
              <a:t>network </a:t>
            </a:r>
            <a:r>
              <a:rPr lang="en-US" dirty="0"/>
              <a:t>- web of social relationships that join a person to other people and groups</a:t>
            </a:r>
          </a:p>
        </p:txBody>
      </p:sp>
    </p:spTree>
    <p:extLst>
      <p:ext uri="{BB962C8B-B14F-4D97-AF65-F5344CB8AC3E}">
        <p14:creationId xmlns:p14="http://schemas.microsoft.com/office/powerpoint/2010/main" val="187605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Social Interaction</a:t>
            </a:r>
          </a:p>
        </p:txBody>
      </p:sp>
      <p:sp>
        <p:nvSpPr>
          <p:cNvPr id="3" name="Content Placeholder 2"/>
          <p:cNvSpPr>
            <a:spLocks noGrp="1"/>
          </p:cNvSpPr>
          <p:nvPr>
            <p:ph idx="1"/>
          </p:nvPr>
        </p:nvSpPr>
        <p:spPr/>
        <p:txBody>
          <a:bodyPr>
            <a:normAutofit fontScale="92500"/>
          </a:bodyPr>
          <a:lstStyle/>
          <a:p>
            <a:r>
              <a:rPr lang="en-US" dirty="0"/>
              <a:t>cooperation - interaction in which individuals or groups combine their efforts to reach a goal </a:t>
            </a:r>
            <a:endParaRPr lang="en-US" dirty="0" smtClean="0"/>
          </a:p>
          <a:p>
            <a:r>
              <a:rPr lang="en-US" dirty="0" smtClean="0"/>
              <a:t>conflict </a:t>
            </a:r>
            <a:r>
              <a:rPr lang="en-US" dirty="0"/>
              <a:t>- interaction aimed at defeating an opponent - positive effects: 1. promotion of cooperation and unity within opposing groups (Revolutionary War brought colonists together) 2. attention drawn to social inequalities (civil rights movement) social exchange - voluntary action performed in the expectation of getting a reward in return ("I'll scratch your back if you scratch mine.") - cooperation -&gt; "How can we reach our goal?" - social exchange -&gt; "What's in it for me?" coercion - individuals or groups are forced to behave in a particular way (e.g., enforced curfew) - done through physical force or social pressure conformity - behavior that matches group expectations groupthink - self-deceptive thinking that's based on conformity to group beliefs and created by group pressure to conform</a:t>
            </a:r>
          </a:p>
        </p:txBody>
      </p:sp>
    </p:spTree>
    <p:extLst>
      <p:ext uri="{BB962C8B-B14F-4D97-AF65-F5344CB8AC3E}">
        <p14:creationId xmlns:p14="http://schemas.microsoft.com/office/powerpoint/2010/main" val="921572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a:t>
            </a:r>
            <a:r>
              <a:rPr lang="en-US" dirty="0" smtClean="0"/>
              <a:t>Organizations</a:t>
            </a:r>
            <a:endParaRPr lang="en-US" dirty="0"/>
          </a:p>
        </p:txBody>
      </p:sp>
      <p:sp>
        <p:nvSpPr>
          <p:cNvPr id="3" name="Content Placeholder 2"/>
          <p:cNvSpPr>
            <a:spLocks noGrp="1"/>
          </p:cNvSpPr>
          <p:nvPr>
            <p:ph idx="1"/>
          </p:nvPr>
        </p:nvSpPr>
        <p:spPr/>
        <p:txBody>
          <a:bodyPr>
            <a:normAutofit lnSpcReduction="10000"/>
          </a:bodyPr>
          <a:lstStyle/>
          <a:p>
            <a:r>
              <a:rPr lang="en-US" dirty="0"/>
              <a:t>groups deliberately created to achieve one or more long-term goals (high schools, govt. agencies) bureaucracy - formal organization based on rationality and efficiency - major characteristics of bureaucracies: 1. a division of labor based on the principle of specialization 2. a hierarchy of authority 3. a system of rules and procedures 4. written records of work and activities 5. </a:t>
            </a:r>
            <a:r>
              <a:rPr lang="en-US"/>
              <a:t>promotion on the basis of merit and qualifications power - ability to control the behavior of others authority - legitimate or social approved use of power rationalization - mind-set emphasizing knowledge, reason, and planning informal organization - group within a formal organization that's guided by norms, rituals, sentiments that aren't apparent in the formal organization iron law of oligarchy - theory that power increasingly becomes concentrated in the hands of a few members of any organization</a:t>
            </a:r>
          </a:p>
        </p:txBody>
      </p:sp>
    </p:spTree>
    <p:extLst>
      <p:ext uri="{BB962C8B-B14F-4D97-AF65-F5344CB8AC3E}">
        <p14:creationId xmlns:p14="http://schemas.microsoft.com/office/powerpoint/2010/main" val="3776971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Structure and Status</a:t>
            </a:r>
          </a:p>
        </p:txBody>
      </p:sp>
      <p:sp>
        <p:nvSpPr>
          <p:cNvPr id="3" name="Content Placeholder 2"/>
          <p:cNvSpPr>
            <a:spLocks noGrp="1"/>
          </p:cNvSpPr>
          <p:nvPr>
            <p:ph idx="1"/>
          </p:nvPr>
        </p:nvSpPr>
        <p:spPr/>
        <p:txBody>
          <a:bodyPr/>
          <a:lstStyle/>
          <a:p>
            <a:r>
              <a:rPr lang="en-US" b="1" dirty="0"/>
              <a:t>social structure </a:t>
            </a:r>
            <a:r>
              <a:rPr lang="en-US" dirty="0"/>
              <a:t>- the underlying patterns of relationships in a group </a:t>
            </a:r>
            <a:endParaRPr lang="en-US" dirty="0" smtClean="0"/>
          </a:p>
          <a:p>
            <a:r>
              <a:rPr lang="en-US" b="1" dirty="0" smtClean="0"/>
              <a:t>status</a:t>
            </a:r>
            <a:r>
              <a:rPr lang="en-US" dirty="0" smtClean="0"/>
              <a:t> </a:t>
            </a:r>
            <a:r>
              <a:rPr lang="en-US" dirty="0"/>
              <a:t>- a position a person occupies within a social structure (mother, son, student, doctor, musician, athlete) </a:t>
            </a:r>
            <a:endParaRPr lang="en-US" dirty="0" smtClean="0"/>
          </a:p>
          <a:p>
            <a:r>
              <a:rPr lang="en-US" b="1" dirty="0" smtClean="0"/>
              <a:t>ascribed </a:t>
            </a:r>
            <a:r>
              <a:rPr lang="en-US" b="1" dirty="0"/>
              <a:t>status </a:t>
            </a:r>
            <a:r>
              <a:rPr lang="en-US" dirty="0"/>
              <a:t>- a position that's neither earned nor chosen but assigned (gender, age) </a:t>
            </a:r>
            <a:endParaRPr lang="en-US" dirty="0" smtClean="0"/>
          </a:p>
          <a:p>
            <a:r>
              <a:rPr lang="en-US" b="1" dirty="0" smtClean="0"/>
              <a:t>achieved </a:t>
            </a:r>
            <a:r>
              <a:rPr lang="en-US" b="1" dirty="0"/>
              <a:t>status </a:t>
            </a:r>
            <a:r>
              <a:rPr lang="en-US" dirty="0"/>
              <a:t>- a position that's earned or chosen (occupations, decision to be a spouse or a parent) </a:t>
            </a:r>
            <a:endParaRPr lang="en-US" dirty="0" smtClean="0"/>
          </a:p>
          <a:p>
            <a:r>
              <a:rPr lang="en-US" b="1" dirty="0" smtClean="0"/>
              <a:t>status </a:t>
            </a:r>
            <a:r>
              <a:rPr lang="en-US" b="1" dirty="0"/>
              <a:t>set </a:t>
            </a:r>
            <a:r>
              <a:rPr lang="en-US" dirty="0"/>
              <a:t>- all of the statuses that a person occupies at any particular time </a:t>
            </a:r>
            <a:endParaRPr lang="en-US" dirty="0" smtClean="0"/>
          </a:p>
          <a:p>
            <a:r>
              <a:rPr lang="en-US" b="1" dirty="0" smtClean="0"/>
              <a:t>master </a:t>
            </a:r>
            <a:r>
              <a:rPr lang="en-US" b="1" dirty="0"/>
              <a:t>status </a:t>
            </a:r>
            <a:r>
              <a:rPr lang="en-US" dirty="0"/>
              <a:t>- a position that strongly influences most other aspects of a person's life - can be achieved or ascribed </a:t>
            </a:r>
            <a:r>
              <a:rPr lang="en-US" dirty="0" smtClean="0"/>
              <a:t>(occupation</a:t>
            </a:r>
            <a:r>
              <a:rPr lang="en-US" dirty="0"/>
              <a:t>, age, gender, race, ethnicity)</a:t>
            </a:r>
          </a:p>
        </p:txBody>
      </p:sp>
    </p:spTree>
    <p:extLst>
      <p:ext uri="{BB962C8B-B14F-4D97-AF65-F5344CB8AC3E}">
        <p14:creationId xmlns:p14="http://schemas.microsoft.com/office/powerpoint/2010/main" val="163860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solidFill>
                  <a:schemeClr val="accent1">
                    <a:tint val="88000"/>
                    <a:satMod val="150000"/>
                  </a:schemeClr>
                </a:solidFill>
              </a:rPr>
              <a:t>Ascribed and Achieved Status</a:t>
            </a:r>
            <a:endParaRPr lang="en-US" sz="4000" dirty="0"/>
          </a:p>
        </p:txBody>
      </p:sp>
      <p:sp>
        <p:nvSpPr>
          <p:cNvPr id="18435" name="Content Placeholder 2"/>
          <p:cNvSpPr>
            <a:spLocks noGrp="1"/>
          </p:cNvSpPr>
          <p:nvPr>
            <p:ph idx="1"/>
          </p:nvPr>
        </p:nvSpPr>
        <p:spPr>
          <a:xfrm>
            <a:off x="0" y="1295400"/>
            <a:ext cx="8458200" cy="5410200"/>
          </a:xfrm>
        </p:spPr>
        <p:txBody>
          <a:bodyPr>
            <a:noAutofit/>
          </a:bodyPr>
          <a:lstStyle/>
          <a:p>
            <a:r>
              <a:rPr lang="en-US" altLang="en-US" sz="2400" dirty="0" smtClean="0"/>
              <a:t>An ascribed status is one that is beyond an individual's control. It is not earned, but rather something people are either born with or had no control over. Examples of ascribed status include sex and race. Children usually have more ascribed statuses than adults since they do not usually have a choice in most matters. A family's social status or </a:t>
            </a:r>
            <a:r>
              <a:rPr lang="en-US" altLang="en-US" sz="2400" u="sng" dirty="0" smtClean="0">
                <a:hlinkClick r:id="rId2"/>
              </a:rPr>
              <a:t>socioeconomic status</a:t>
            </a:r>
            <a:r>
              <a:rPr lang="en-US" altLang="en-US" sz="2400" dirty="0" smtClean="0"/>
              <a:t>, for instance, would be an achieved status for adults, but an ascribed status for children. Homelessness might also be another example. For adults, homelessness usually comes by way of achieving, or rather not achieving, something. For children, however, homelessness is not something they have any control over. They become as such by default of their parents' actions.      </a:t>
            </a:r>
            <a:br>
              <a:rPr lang="en-US" altLang="en-US" sz="2400" dirty="0" smtClean="0"/>
            </a:br>
            <a:r>
              <a:rPr lang="en-US" altLang="en-US" sz="2400" dirty="0" smtClean="0"/>
              <a:t/>
            </a:r>
            <a:br>
              <a:rPr lang="en-US" altLang="en-US" sz="2400" dirty="0" smtClean="0"/>
            </a:br>
            <a:endParaRPr lang="en-US" altLang="en-US" sz="2400" dirty="0" smtClean="0"/>
          </a:p>
          <a:p>
            <a:endParaRPr lang="en-US" altLang="en-US" sz="2400" dirty="0" smtClean="0"/>
          </a:p>
          <a:p>
            <a:endParaRPr lang="en-US" altLang="en-US" sz="2400" dirty="0" smtClean="0"/>
          </a:p>
        </p:txBody>
      </p:sp>
    </p:spTree>
    <p:extLst>
      <p:ext uri="{BB962C8B-B14F-4D97-AF65-F5344CB8AC3E}">
        <p14:creationId xmlns:p14="http://schemas.microsoft.com/office/powerpoint/2010/main" val="1831708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normAutofit/>
          </a:bodyPr>
          <a:lstStyle/>
          <a:p>
            <a:r>
              <a:rPr lang="en-US" altLang="en-US" sz="3600" dirty="0" smtClean="0"/>
              <a:t>An achieved status is one that is acquired on the basis of merit; it is a position that is earned or chosen and reflects a person's skills, abilities, and efforts. Being a professional athlete, for example, is an achieved status, as is being a lawyer, college professor, or criminal.</a:t>
            </a:r>
          </a:p>
          <a:p>
            <a:endParaRPr lang="en-US" altLang="en-US" sz="3600" dirty="0" smtClean="0"/>
          </a:p>
        </p:txBody>
      </p:sp>
      <p:sp>
        <p:nvSpPr>
          <p:cNvPr id="3" name="Title 2"/>
          <p:cNvSpPr>
            <a:spLocks noGrp="1"/>
          </p:cNvSpPr>
          <p:nvPr>
            <p:ph type="title"/>
          </p:nvPr>
        </p:nvSpPr>
        <p:spPr/>
        <p:txBody>
          <a:bodyPr/>
          <a:lstStyle/>
          <a:p>
            <a:pPr>
              <a:defRPr/>
            </a:pPr>
            <a:r>
              <a:rPr lang="en-US" sz="4000" dirty="0" smtClean="0">
                <a:solidFill>
                  <a:schemeClr val="accent1">
                    <a:tint val="88000"/>
                    <a:satMod val="150000"/>
                  </a:schemeClr>
                </a:solidFill>
              </a:rPr>
              <a:t>Ascribed and Achieved Status</a:t>
            </a:r>
            <a:endParaRPr lang="en-US" sz="4000" dirty="0"/>
          </a:p>
        </p:txBody>
      </p:sp>
    </p:spTree>
    <p:extLst>
      <p:ext uri="{BB962C8B-B14F-4D97-AF65-F5344CB8AC3E}">
        <p14:creationId xmlns:p14="http://schemas.microsoft.com/office/powerpoint/2010/main" val="2034370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r>
              <a:rPr lang="en-US" altLang="en-US" smtClean="0"/>
              <a:t>The line between achieved status and ascribed status is not always black and white. There are many </a:t>
            </a:r>
            <a:r>
              <a:rPr lang="en-US" altLang="en-US" u="sng" smtClean="0">
                <a:hlinkClick r:id="rId2"/>
              </a:rPr>
              <a:t>statuses</a:t>
            </a:r>
            <a:r>
              <a:rPr lang="en-US" altLang="en-US" smtClean="0"/>
              <a:t> that can be considered a mixture of achievement and ascription. Take Paris Hilton, for example, who has an achieved status of being an actress. Many might argue that she would never have achieved the status of actress if she had not come from a wealthy family, an ascribed status of hers.  </a:t>
            </a:r>
            <a:br>
              <a:rPr lang="en-US" altLang="en-US" smtClean="0"/>
            </a:br>
            <a:r>
              <a:rPr lang="en-US" altLang="en-US" smtClean="0"/>
              <a:t/>
            </a:r>
            <a:br>
              <a:rPr lang="en-US" altLang="en-US" smtClean="0"/>
            </a:br>
            <a:endParaRPr lang="en-US" altLang="en-US" smtClean="0"/>
          </a:p>
        </p:txBody>
      </p:sp>
      <p:sp>
        <p:nvSpPr>
          <p:cNvPr id="3" name="Title 2"/>
          <p:cNvSpPr>
            <a:spLocks noGrp="1"/>
          </p:cNvSpPr>
          <p:nvPr>
            <p:ph type="title"/>
          </p:nvPr>
        </p:nvSpPr>
        <p:spPr/>
        <p:txBody>
          <a:bodyPr/>
          <a:lstStyle/>
          <a:p>
            <a:pPr>
              <a:defRPr/>
            </a:pPr>
            <a:r>
              <a:rPr lang="en-US" sz="4000" dirty="0" smtClean="0">
                <a:solidFill>
                  <a:schemeClr val="accent1">
                    <a:tint val="88000"/>
                    <a:satMod val="150000"/>
                  </a:schemeClr>
                </a:solidFill>
              </a:rPr>
              <a:t>Ascribed and Achieved Status</a:t>
            </a:r>
            <a:endParaRPr lang="en-US" sz="4000" dirty="0"/>
          </a:p>
        </p:txBody>
      </p:sp>
    </p:spTree>
    <p:extLst>
      <p:ext uri="{BB962C8B-B14F-4D97-AF65-F5344CB8AC3E}">
        <p14:creationId xmlns:p14="http://schemas.microsoft.com/office/powerpoint/2010/main" val="1432709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39140020"/>
              </p:ext>
            </p:extLst>
          </p:nvPr>
        </p:nvGraphicFramePr>
        <p:xfrm>
          <a:off x="685800" y="1295400"/>
          <a:ext cx="7315200" cy="5562600"/>
        </p:xfrm>
        <a:graphic>
          <a:graphicData uri="http://schemas.openxmlformats.org/drawingml/2006/table">
            <a:tbl>
              <a:tblPr firstRow="1" bandRow="1">
                <a:tableStyleId>{5C22544A-7EE6-4342-B048-85BDC9FD1C3A}</a:tableStyleId>
              </a:tblPr>
              <a:tblGrid>
                <a:gridCol w="2311400"/>
                <a:gridCol w="2311400"/>
                <a:gridCol w="2692400"/>
              </a:tblGrid>
              <a:tr h="609600">
                <a:tc>
                  <a:txBody>
                    <a:bodyPr/>
                    <a:lstStyle/>
                    <a:p>
                      <a:r>
                        <a:rPr lang="en-US" dirty="0" smtClean="0"/>
                        <a:t>Ascribed Status</a:t>
                      </a:r>
                      <a:endParaRPr lang="en-US" dirty="0"/>
                    </a:p>
                  </a:txBody>
                  <a:tcPr/>
                </a:tc>
                <a:tc>
                  <a:txBody>
                    <a:bodyPr/>
                    <a:lstStyle/>
                    <a:p>
                      <a:r>
                        <a:rPr lang="en-US" dirty="0" smtClean="0"/>
                        <a:t>Achieved Status</a:t>
                      </a:r>
                      <a:endParaRPr lang="en-US" dirty="0"/>
                    </a:p>
                  </a:txBody>
                  <a:tcPr/>
                </a:tc>
                <a:tc>
                  <a:txBody>
                    <a:bodyPr/>
                    <a:lstStyle/>
                    <a:p>
                      <a:r>
                        <a:rPr lang="en-US" dirty="0" smtClean="0"/>
                        <a:t>Master Status</a:t>
                      </a:r>
                      <a:endParaRPr lang="en-US" dirty="0"/>
                    </a:p>
                  </a:txBody>
                  <a:tcPr/>
                </a:tc>
              </a:tr>
              <a:tr h="4953000">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21520" name="Title 2"/>
          <p:cNvSpPr>
            <a:spLocks noGrp="1"/>
          </p:cNvSpPr>
          <p:nvPr>
            <p:ph type="title"/>
          </p:nvPr>
        </p:nvSpPr>
        <p:spPr>
          <a:xfrm>
            <a:off x="609600" y="228600"/>
            <a:ext cx="7756525" cy="1054100"/>
          </a:xfrm>
        </p:spPr>
        <p:txBody>
          <a:bodyPr/>
          <a:lstStyle/>
          <a:p>
            <a:r>
              <a:rPr lang="en-US" altLang="en-US" sz="2000" smtClean="0"/>
              <a:t>Take a moment to reflect on your own statuses. What are all of your statuses, and which are ascribed and which are achieved?</a:t>
            </a:r>
            <a:br>
              <a:rPr lang="en-US" altLang="en-US" sz="2000" smtClean="0"/>
            </a:br>
            <a:endParaRPr lang="en-US" altLang="en-US" sz="2000" smtClean="0"/>
          </a:p>
        </p:txBody>
      </p:sp>
    </p:spTree>
    <p:extLst>
      <p:ext uri="{BB962C8B-B14F-4D97-AF65-F5344CB8AC3E}">
        <p14:creationId xmlns:p14="http://schemas.microsoft.com/office/powerpoint/2010/main" val="2600290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457200"/>
            <a:ext cx="7772400" cy="914400"/>
          </a:xfrm>
        </p:spPr>
        <p:txBody>
          <a:bodyPr anchor="t"/>
          <a:lstStyle/>
          <a:p>
            <a:pPr algn="l" eaLnBrk="1" hangingPunct="1"/>
            <a:r>
              <a:rPr lang="en-US" altLang="en-US" sz="2800" dirty="0" smtClean="0">
                <a:solidFill>
                  <a:srgbClr val="A9625A"/>
                </a:solidFill>
              </a:rPr>
              <a:t>Status Symbols</a:t>
            </a:r>
          </a:p>
        </p:txBody>
      </p:sp>
      <p:sp>
        <p:nvSpPr>
          <p:cNvPr id="17411" name="Rectangle 3"/>
          <p:cNvSpPr>
            <a:spLocks noGrp="1" noChangeArrowheads="1"/>
          </p:cNvSpPr>
          <p:nvPr>
            <p:ph type="body" idx="4294967295"/>
          </p:nvPr>
        </p:nvSpPr>
        <p:spPr>
          <a:xfrm>
            <a:off x="228600" y="1524000"/>
            <a:ext cx="7620000" cy="4953000"/>
          </a:xfrm>
        </p:spPr>
        <p:txBody>
          <a:bodyPr/>
          <a:lstStyle/>
          <a:p>
            <a:pPr eaLnBrk="1" hangingPunct="1">
              <a:lnSpc>
                <a:spcPct val="80000"/>
              </a:lnSpc>
            </a:pPr>
            <a:r>
              <a:rPr lang="en-US" altLang="en-US" sz="2600" b="1" dirty="0" smtClean="0"/>
              <a:t>Status Symbols</a:t>
            </a:r>
            <a:r>
              <a:rPr lang="en-US" altLang="en-US" sz="2600" dirty="0" smtClean="0"/>
              <a:t>  material items we use as signs to display our status. </a:t>
            </a:r>
          </a:p>
          <a:p>
            <a:pPr eaLnBrk="1" hangingPunct="1">
              <a:lnSpc>
                <a:spcPct val="80000"/>
              </a:lnSpc>
            </a:pPr>
            <a:r>
              <a:rPr lang="en-US" altLang="en-US" sz="2600" dirty="0" smtClean="0"/>
              <a:t>These symbols can be positive or negative</a:t>
            </a:r>
          </a:p>
          <a:p>
            <a:pPr eaLnBrk="1" hangingPunct="1">
              <a:lnSpc>
                <a:spcPct val="80000"/>
              </a:lnSpc>
            </a:pPr>
            <a:r>
              <a:rPr lang="en-US" altLang="en-US" sz="2600" dirty="0" smtClean="0"/>
              <a:t>announce our status and smooth our interactions in everyday life</a:t>
            </a:r>
          </a:p>
          <a:p>
            <a:pPr eaLnBrk="1" hangingPunct="1">
              <a:lnSpc>
                <a:spcPct val="80000"/>
              </a:lnSpc>
            </a:pPr>
            <a:r>
              <a:rPr lang="en-US" altLang="en-US" sz="2600" dirty="0" smtClean="0"/>
              <a:t>A contradiction in status is called </a:t>
            </a:r>
            <a:r>
              <a:rPr lang="en-US" altLang="en-US" sz="2600" b="1" dirty="0" smtClean="0"/>
              <a:t>status inconsistency</a:t>
            </a:r>
          </a:p>
          <a:p>
            <a:pPr eaLnBrk="1" hangingPunct="1">
              <a:lnSpc>
                <a:spcPct val="80000"/>
              </a:lnSpc>
            </a:pPr>
            <a:r>
              <a:rPr lang="en-US" altLang="en-US" sz="2600" dirty="0" smtClean="0"/>
              <a:t>Status has built in norms that guide our behavior- </a:t>
            </a:r>
            <a:r>
              <a:rPr lang="en-US" altLang="en-US" sz="2600" i="1" dirty="0" smtClean="0"/>
              <a:t>status inconsistency</a:t>
            </a:r>
            <a:r>
              <a:rPr lang="en-US" altLang="en-US" sz="2600" dirty="0" smtClean="0"/>
              <a:t> upsets these expectations</a:t>
            </a:r>
          </a:p>
          <a:p>
            <a:pPr>
              <a:lnSpc>
                <a:spcPct val="80000"/>
              </a:lnSpc>
            </a:pPr>
            <a:r>
              <a:rPr lang="en-US" altLang="en-US" sz="2600" b="1" dirty="0" smtClean="0"/>
              <a:t>Status Anxiety -  </a:t>
            </a:r>
            <a:r>
              <a:rPr lang="en-US" altLang="en-US" sz="2600" dirty="0" smtClean="0"/>
              <a:t>the desire of people in many modern societies to "climb the social ladder" and the anxieties that result from a focus on how one is perceived by others. </a:t>
            </a:r>
          </a:p>
        </p:txBody>
      </p:sp>
    </p:spTree>
    <p:extLst>
      <p:ext uri="{BB962C8B-B14F-4D97-AF65-F5344CB8AC3E}">
        <p14:creationId xmlns:p14="http://schemas.microsoft.com/office/powerpoint/2010/main" val="3563147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20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fade">
                                      <p:cBhvr>
                                        <p:cTn id="17" dur="20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fade">
                                      <p:cBhvr>
                                        <p:cTn id="22" dur="2000"/>
                                        <p:tgtEl>
                                          <p:spTgt spid="174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fade">
                                      <p:cBhvr>
                                        <p:cTn id="27" dur="2000"/>
                                        <p:tgtEl>
                                          <p:spTgt spid="1741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fade">
                                      <p:cBhvr>
                                        <p:cTn id="32" dur="2000"/>
                                        <p:tgtEl>
                                          <p:spTgt spid="174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Effect transition="in" filter="fade">
                                      <p:cBhvr>
                                        <p:cTn id="37" dur="20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Structure and Roles</a:t>
            </a:r>
          </a:p>
        </p:txBody>
      </p:sp>
      <p:sp>
        <p:nvSpPr>
          <p:cNvPr id="3" name="Content Placeholder 2"/>
          <p:cNvSpPr>
            <a:spLocks noGrp="1"/>
          </p:cNvSpPr>
          <p:nvPr>
            <p:ph idx="1"/>
          </p:nvPr>
        </p:nvSpPr>
        <p:spPr>
          <a:xfrm>
            <a:off x="0" y="1600200"/>
            <a:ext cx="8077200" cy="5257800"/>
          </a:xfrm>
        </p:spPr>
        <p:txBody>
          <a:bodyPr>
            <a:normAutofit fontScale="92500"/>
          </a:bodyPr>
          <a:lstStyle/>
          <a:p>
            <a:r>
              <a:rPr lang="en-US" b="1" dirty="0"/>
              <a:t>role</a:t>
            </a:r>
            <a:r>
              <a:rPr lang="en-US" dirty="0"/>
              <a:t> - an expected behavior associated with a particular status (status: doctor - roles: schedule appointments, diagnose illnesses, prescribe treatments) </a:t>
            </a:r>
            <a:endParaRPr lang="en-US" dirty="0" smtClean="0"/>
          </a:p>
          <a:p>
            <a:r>
              <a:rPr lang="en-US" b="1" dirty="0" smtClean="0"/>
              <a:t>right</a:t>
            </a:r>
            <a:r>
              <a:rPr lang="en-US" dirty="0" smtClean="0"/>
              <a:t> </a:t>
            </a:r>
            <a:r>
              <a:rPr lang="en-US" dirty="0"/>
              <a:t>- a behavior that individuals can expect from others (patient has the right to expect the doctor to reach an appropriate diagnosis) </a:t>
            </a:r>
            <a:endParaRPr lang="en-US" dirty="0" smtClean="0"/>
          </a:p>
          <a:p>
            <a:r>
              <a:rPr lang="en-US" b="1" dirty="0" smtClean="0"/>
              <a:t>obligation</a:t>
            </a:r>
            <a:r>
              <a:rPr lang="en-US" dirty="0" smtClean="0"/>
              <a:t> </a:t>
            </a:r>
            <a:r>
              <a:rPr lang="en-US" dirty="0"/>
              <a:t>- a behavior that individuals are expected to perform toward others (doctor must diagnose patient's illness) </a:t>
            </a:r>
            <a:endParaRPr lang="en-US" dirty="0" smtClean="0"/>
          </a:p>
          <a:p>
            <a:r>
              <a:rPr lang="en-US" b="1" dirty="0" smtClean="0"/>
              <a:t>role </a:t>
            </a:r>
            <a:r>
              <a:rPr lang="en-US" b="1" dirty="0"/>
              <a:t>performance </a:t>
            </a:r>
            <a:r>
              <a:rPr lang="en-US" dirty="0"/>
              <a:t>- the actual behavior of an individual in a role </a:t>
            </a:r>
            <a:endParaRPr lang="en-US" dirty="0" smtClean="0"/>
          </a:p>
          <a:p>
            <a:r>
              <a:rPr lang="en-US" b="1" dirty="0" smtClean="0"/>
              <a:t>social </a:t>
            </a:r>
            <a:r>
              <a:rPr lang="en-US" b="1" dirty="0"/>
              <a:t>interaction </a:t>
            </a:r>
            <a:r>
              <a:rPr lang="en-US" dirty="0"/>
              <a:t>- the process of influencing each other as people relate </a:t>
            </a:r>
            <a:endParaRPr lang="en-US" dirty="0" smtClean="0"/>
          </a:p>
          <a:p>
            <a:r>
              <a:rPr lang="en-US" b="1" dirty="0" smtClean="0"/>
              <a:t>role </a:t>
            </a:r>
            <a:r>
              <a:rPr lang="en-US" b="1" dirty="0"/>
              <a:t>conflict </a:t>
            </a:r>
            <a:r>
              <a:rPr lang="en-US" dirty="0"/>
              <a:t>- performance of a role in one status interferes with the performance of a role in another status (teenagers may have difficulty balancing study and work demands) </a:t>
            </a:r>
            <a:endParaRPr lang="en-US" dirty="0" smtClean="0"/>
          </a:p>
          <a:p>
            <a:r>
              <a:rPr lang="en-US" b="1" dirty="0" smtClean="0"/>
              <a:t>role </a:t>
            </a:r>
            <a:r>
              <a:rPr lang="en-US" b="1" dirty="0"/>
              <a:t>strain </a:t>
            </a:r>
            <a:r>
              <a:rPr lang="en-US" dirty="0"/>
              <a:t>- roles of single status are inconsistent or conflicting (high school student may wish to perform well academically, join a campus club, play a sport, socialize on weekends)</a:t>
            </a:r>
          </a:p>
        </p:txBody>
      </p:sp>
    </p:spTree>
    <p:extLst>
      <p:ext uri="{BB962C8B-B14F-4D97-AF65-F5344CB8AC3E}">
        <p14:creationId xmlns:p14="http://schemas.microsoft.com/office/powerpoint/2010/main" val="17261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and Social Structures </a:t>
            </a:r>
          </a:p>
        </p:txBody>
      </p:sp>
      <p:sp>
        <p:nvSpPr>
          <p:cNvPr id="3" name="Content Placeholder 2"/>
          <p:cNvSpPr>
            <a:spLocks noGrp="1"/>
          </p:cNvSpPr>
          <p:nvPr>
            <p:ph idx="1"/>
          </p:nvPr>
        </p:nvSpPr>
        <p:spPr>
          <a:xfrm>
            <a:off x="152400" y="1219200"/>
            <a:ext cx="7924800" cy="5638800"/>
          </a:xfrm>
        </p:spPr>
        <p:txBody>
          <a:bodyPr>
            <a:normAutofit fontScale="92500" lnSpcReduction="10000"/>
          </a:bodyPr>
          <a:lstStyle/>
          <a:p>
            <a:r>
              <a:rPr lang="en-US" dirty="0"/>
              <a:t>members of a </a:t>
            </a:r>
            <a:r>
              <a:rPr lang="en-US" b="1" u="sng" dirty="0"/>
              <a:t>group</a:t>
            </a:r>
            <a:r>
              <a:rPr lang="en-US" dirty="0"/>
              <a:t>: </a:t>
            </a:r>
            <a:endParaRPr lang="en-US" dirty="0" smtClean="0"/>
          </a:p>
          <a:p>
            <a:pPr lvl="1"/>
            <a:r>
              <a:rPr lang="en-US" dirty="0" smtClean="0"/>
              <a:t>1</a:t>
            </a:r>
            <a:r>
              <a:rPr lang="en-US" dirty="0"/>
              <a:t>. are in regular contact with one another </a:t>
            </a:r>
            <a:endParaRPr lang="en-US" dirty="0" smtClean="0"/>
          </a:p>
          <a:p>
            <a:pPr lvl="1"/>
            <a:r>
              <a:rPr lang="en-US" dirty="0" smtClean="0"/>
              <a:t>2</a:t>
            </a:r>
            <a:r>
              <a:rPr lang="en-US" dirty="0"/>
              <a:t>. share some ways of thinking, feeling and behaving </a:t>
            </a:r>
            <a:endParaRPr lang="en-US" dirty="0" smtClean="0"/>
          </a:p>
          <a:p>
            <a:pPr lvl="1"/>
            <a:r>
              <a:rPr lang="en-US" dirty="0" smtClean="0"/>
              <a:t>3</a:t>
            </a:r>
            <a:r>
              <a:rPr lang="en-US" dirty="0"/>
              <a:t>. take one another's behavior into account </a:t>
            </a:r>
            <a:endParaRPr lang="en-US" dirty="0" smtClean="0"/>
          </a:p>
          <a:p>
            <a:pPr lvl="1"/>
            <a:r>
              <a:rPr lang="en-US" dirty="0" smtClean="0"/>
              <a:t>4</a:t>
            </a:r>
            <a:r>
              <a:rPr lang="en-US" dirty="0"/>
              <a:t>. have one or more interests or goals in common </a:t>
            </a:r>
            <a:endParaRPr lang="en-US" dirty="0" smtClean="0"/>
          </a:p>
          <a:p>
            <a:r>
              <a:rPr lang="en-US" b="1" dirty="0" smtClean="0"/>
              <a:t>social </a:t>
            </a:r>
            <a:r>
              <a:rPr lang="en-US" b="1" dirty="0"/>
              <a:t>category </a:t>
            </a:r>
            <a:r>
              <a:rPr lang="en-US" dirty="0"/>
              <a:t>- people who share a social characteristic (e.g., citizens of the U.S</a:t>
            </a:r>
            <a:r>
              <a:rPr lang="en-US" dirty="0" smtClean="0"/>
              <a:t>.)</a:t>
            </a:r>
          </a:p>
          <a:p>
            <a:r>
              <a:rPr lang="en-US" b="1" dirty="0"/>
              <a:t>social aggregate </a:t>
            </a:r>
            <a:r>
              <a:rPr lang="en-US" dirty="0"/>
              <a:t>- people temporarily at the same place at the same time (e.g., witnesses of a disaster) </a:t>
            </a:r>
            <a:endParaRPr lang="en-US" dirty="0" smtClean="0"/>
          </a:p>
          <a:p>
            <a:r>
              <a:rPr lang="en-US" b="1" dirty="0" smtClean="0"/>
              <a:t>primary </a:t>
            </a:r>
            <a:r>
              <a:rPr lang="en-US" b="1" dirty="0"/>
              <a:t>group </a:t>
            </a:r>
            <a:r>
              <a:rPr lang="en-US" dirty="0"/>
              <a:t>- people who are emotionally close, know each other well, seek one another's company </a:t>
            </a:r>
            <a:endParaRPr lang="en-US" dirty="0" smtClean="0"/>
          </a:p>
          <a:p>
            <a:r>
              <a:rPr lang="en-US" b="1" dirty="0" smtClean="0"/>
              <a:t>primary </a:t>
            </a:r>
            <a:r>
              <a:rPr lang="en-US" b="1" dirty="0"/>
              <a:t>relationships </a:t>
            </a:r>
            <a:r>
              <a:rPr lang="en-US" dirty="0"/>
              <a:t>- interactions that are intimate, caring, personal and fulfilling primary </a:t>
            </a:r>
            <a:r>
              <a:rPr lang="en-US" dirty="0" smtClean="0"/>
              <a:t>groups</a:t>
            </a:r>
          </a:p>
          <a:p>
            <a:r>
              <a:rPr lang="en-US" b="1" dirty="0"/>
              <a:t>secondary group </a:t>
            </a:r>
            <a:r>
              <a:rPr lang="en-US" dirty="0"/>
              <a:t>- people who share only part of their lives while focusing on a goal or task </a:t>
            </a:r>
            <a:endParaRPr lang="en-US" dirty="0" smtClean="0"/>
          </a:p>
          <a:p>
            <a:r>
              <a:rPr lang="en-US" b="1" dirty="0" smtClean="0"/>
              <a:t>secondary </a:t>
            </a:r>
            <a:r>
              <a:rPr lang="en-US" b="1" dirty="0"/>
              <a:t>relationships </a:t>
            </a:r>
            <a:r>
              <a:rPr lang="en-US" dirty="0"/>
              <a:t>- impersonal interactions involving limited parts of personalities</a:t>
            </a:r>
          </a:p>
        </p:txBody>
      </p:sp>
    </p:spTree>
    <p:extLst>
      <p:ext uri="{BB962C8B-B14F-4D97-AF65-F5344CB8AC3E}">
        <p14:creationId xmlns:p14="http://schemas.microsoft.com/office/powerpoint/2010/main" val="769378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TotalTime>
  <Words>1088</Words>
  <Application>Microsoft Office PowerPoint</Application>
  <PresentationFormat>On-screen Show (4:3)</PresentationFormat>
  <Paragraphs>57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Social Structure</vt:lpstr>
      <vt:lpstr>Social Structure and Status</vt:lpstr>
      <vt:lpstr>Ascribed and Achieved Status</vt:lpstr>
      <vt:lpstr>Ascribed and Achieved Status</vt:lpstr>
      <vt:lpstr>Ascribed and Achieved Status</vt:lpstr>
      <vt:lpstr>Take a moment to reflect on your own statuses. What are all of your statuses, and which are ascribed and which are achieved? </vt:lpstr>
      <vt:lpstr>Status Symbols</vt:lpstr>
      <vt:lpstr>Social Structure and Roles</vt:lpstr>
      <vt:lpstr>Culture and Social Structures </vt:lpstr>
      <vt:lpstr>Other Groups and Networks</vt:lpstr>
      <vt:lpstr>Types of Social Interaction</vt:lpstr>
      <vt:lpstr>Formal Organizations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Structure</dc:title>
  <dc:creator>Dennis Urban</dc:creator>
  <cp:lastModifiedBy>Dennis Urban</cp:lastModifiedBy>
  <cp:revision>6</cp:revision>
  <dcterms:created xsi:type="dcterms:W3CDTF">2017-04-18T14:11:56Z</dcterms:created>
  <dcterms:modified xsi:type="dcterms:W3CDTF">2017-04-19T14:09:22Z</dcterms:modified>
</cp:coreProperties>
</file>