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353" r:id="rId6"/>
    <p:sldId id="512" r:id="rId7"/>
    <p:sldId id="513" r:id="rId8"/>
    <p:sldId id="51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9"/>
  </p:normalViewPr>
  <p:slideViewPr>
    <p:cSldViewPr snapToGrid="0" snapToObjects="1">
      <p:cViewPr>
        <p:scale>
          <a:sx n="100" d="100"/>
          <a:sy n="100" d="100"/>
        </p:scale>
        <p:origin x="-13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0F84B-3052-F744-9A2E-AACAEA9C584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64C92-A6C7-6C43-A296-71CF201C6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0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xmlns="" id="{54C2968F-CFBC-BD41-887B-E9644CFA55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EC0807-DAC0-034B-AA4F-20D7D08B0BE6}" type="slidenum"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xmlns="" id="{14EA2795-2FD8-184F-8AE5-018C0E487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xmlns="" id="{3E8831E0-E057-684E-B67C-C094361A3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Langston Hughes</a:t>
            </a:r>
          </a:p>
        </p:txBody>
      </p:sp>
    </p:spTree>
    <p:extLst>
      <p:ext uri="{BB962C8B-B14F-4D97-AF65-F5344CB8AC3E}">
        <p14:creationId xmlns:p14="http://schemas.microsoft.com/office/powerpoint/2010/main" val="1802036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>
            <a:extLst>
              <a:ext uri="{FF2B5EF4-FFF2-40B4-BE49-F238E27FC236}">
                <a16:creationId xmlns:a16="http://schemas.microsoft.com/office/drawing/2014/main" xmlns="" id="{1005D0A8-D2DE-C643-B428-FCB787C94D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1027">
            <a:extLst>
              <a:ext uri="{FF2B5EF4-FFF2-40B4-BE49-F238E27FC236}">
                <a16:creationId xmlns:a16="http://schemas.microsoft.com/office/drawing/2014/main" xmlns="" id="{CE241E56-AC5F-0643-A153-EFC54D6D00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3456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>
            <a:extLst>
              <a:ext uri="{FF2B5EF4-FFF2-40B4-BE49-F238E27FC236}">
                <a16:creationId xmlns:a16="http://schemas.microsoft.com/office/drawing/2014/main" xmlns="" id="{3D5D303F-069C-C94C-9D31-A5E65FA7EA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1027">
            <a:extLst>
              <a:ext uri="{FF2B5EF4-FFF2-40B4-BE49-F238E27FC236}">
                <a16:creationId xmlns:a16="http://schemas.microsoft.com/office/drawing/2014/main" xmlns="" id="{70B5D48C-FDCD-1C47-B888-AEF813F15A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968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keene_content.jpg">
            <a:extLst>
              <a:ext uri="{FF2B5EF4-FFF2-40B4-BE49-F238E27FC236}">
                <a16:creationId xmlns:a16="http://schemas.microsoft.com/office/drawing/2014/main" xmlns="" id="{CB535F5D-EB3E-3F41-94C5-F040B947F9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keene_content2.jpg">
            <a:extLst>
              <a:ext uri="{FF2B5EF4-FFF2-40B4-BE49-F238E27FC236}">
                <a16:creationId xmlns:a16="http://schemas.microsoft.com/office/drawing/2014/main" xmlns="" id="{A3398FEC-B602-1141-915B-9AF5CEAAEC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800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>
            <a:extLst>
              <a:ext uri="{FF2B5EF4-FFF2-40B4-BE49-F238E27FC236}">
                <a16:creationId xmlns:a16="http://schemas.microsoft.com/office/drawing/2014/main" xmlns="" id="{F30E145A-573B-7145-B7E8-679FEB209B6E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400800"/>
            <a:ext cx="12194117" cy="457200"/>
          </a:xfrm>
          <a:prstGeom prst="rect">
            <a:avLst/>
          </a:prstGeom>
          <a:solidFill>
            <a:srgbClr val="81A73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pic>
        <p:nvPicPr>
          <p:cNvPr id="3" name="Picture 32" descr="Pearson_Logo_White">
            <a:extLst>
              <a:ext uri="{FF2B5EF4-FFF2-40B4-BE49-F238E27FC236}">
                <a16:creationId xmlns:a16="http://schemas.microsoft.com/office/drawing/2014/main" xmlns="" id="{A56E5A6B-EA7D-9C44-88FA-64AB50FD9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1" y="6462714"/>
            <a:ext cx="1877484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06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eb007rzSO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F3E4E7-1A1F-C748-958C-7AD82038A5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Harlem Renaissance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D54BF1A-875B-BD47-801F-7D9C8E2F3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31204"/>
            <a:ext cx="8637073" cy="977621"/>
          </a:xfrm>
        </p:spPr>
        <p:txBody>
          <a:bodyPr/>
          <a:lstStyle/>
          <a:p>
            <a:r>
              <a:rPr lang="en-US" dirty="0"/>
              <a:t>Aim: How did African Americans forge a unique cultural identity during the 1920s and 1930s?</a:t>
            </a:r>
          </a:p>
        </p:txBody>
      </p:sp>
    </p:spTree>
    <p:extLst>
      <p:ext uri="{BB962C8B-B14F-4D97-AF65-F5344CB8AC3E}">
        <p14:creationId xmlns:p14="http://schemas.microsoft.com/office/powerpoint/2010/main" val="26019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C96520-66C5-0D44-A999-28BC5CDD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dirty="0"/>
              <a:t>Strange </a:t>
            </a:r>
            <a:r>
              <a:rPr lang="en-US" dirty="0" smtClean="0"/>
              <a:t>Fruit – Billie Holiday</a:t>
            </a:r>
            <a:endParaRPr lang="en-US" dirty="0"/>
          </a:p>
        </p:txBody>
      </p:sp>
      <p:pic>
        <p:nvPicPr>
          <p:cNvPr id="5" name="Web007rzSO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47925" y="1969393"/>
            <a:ext cx="7029450" cy="395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1890CE-FF36-3C47-B2AC-9D3F7549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Harlem Renaissance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04B147-D6E5-244E-AA09-711397F21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97811"/>
            <a:ext cx="9603275" cy="4037749"/>
          </a:xfrm>
        </p:spPr>
        <p:txBody>
          <a:bodyPr>
            <a:noAutofit/>
          </a:bodyPr>
          <a:lstStyle/>
          <a:p>
            <a:r>
              <a:rPr lang="en-US" sz="1800" b="1" dirty="0"/>
              <a:t>Shared history</a:t>
            </a:r>
          </a:p>
          <a:p>
            <a:pPr lvl="1"/>
            <a:r>
              <a:rPr lang="en-US" sz="1600" b="1" dirty="0"/>
              <a:t>Slavery &amp; institutionalized racism </a:t>
            </a:r>
          </a:p>
          <a:p>
            <a:r>
              <a:rPr lang="en-US" sz="1800" b="1" dirty="0"/>
              <a:t>Segregation &amp; Discrimination</a:t>
            </a:r>
          </a:p>
          <a:p>
            <a:pPr lvl="1"/>
            <a:r>
              <a:rPr lang="en-US" sz="1600" b="1" dirty="0"/>
              <a:t>Jim Crow Laws, poll taxes, literacy tests</a:t>
            </a:r>
          </a:p>
          <a:p>
            <a:pPr lvl="1"/>
            <a:r>
              <a:rPr lang="en-US" sz="1600" b="1" dirty="0"/>
              <a:t>KKK</a:t>
            </a:r>
          </a:p>
          <a:p>
            <a:pPr lvl="1"/>
            <a:r>
              <a:rPr lang="en-US" sz="1600" b="1" dirty="0"/>
              <a:t>Lynching </a:t>
            </a:r>
          </a:p>
          <a:p>
            <a:r>
              <a:rPr lang="en-US" sz="1800" b="1" dirty="0"/>
              <a:t>Great Migration (1916-1940)</a:t>
            </a:r>
          </a:p>
          <a:p>
            <a:pPr lvl="1"/>
            <a:r>
              <a:rPr lang="en-US" sz="1600" b="1" dirty="0"/>
              <a:t>Millions of African Americans move from rural South to urban North</a:t>
            </a:r>
          </a:p>
          <a:p>
            <a:r>
              <a:rPr lang="en-US" sz="1800" b="1" dirty="0"/>
              <a:t>Black Pride</a:t>
            </a:r>
          </a:p>
          <a:p>
            <a:pPr lvl="1"/>
            <a:r>
              <a:rPr lang="en-US" sz="1600" b="1" dirty="0"/>
              <a:t>New Negro Movement</a:t>
            </a:r>
          </a:p>
          <a:p>
            <a:pPr lvl="1"/>
            <a:r>
              <a:rPr lang="en-US" sz="1600" b="1" dirty="0"/>
              <a:t>Marcus Garvey – Universal Negro Improvement Association (UNIA) 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0075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CABCAE3-64FC-4149-819F-2C1812824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12FDCFE-9AD2-4D8A-8CBF-B3AA37EBF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BD463FC-4CA8-4FF4-85A3-AF9F4B98D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ECF35C3-8B44-4F4B-BD25-4C01823DB2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D0712110-0BC1-4B31-B3BB-63B44222E8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466B5F3-C053-4580-B04A-1EF9498882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B5996E-57D4-8646-A945-DECB81A2C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1" y="962902"/>
            <a:ext cx="5629301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400" dirty="0"/>
              <a:t>Aspirations, Aaron Douglas, 1936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A6123F2-4B61-414F-A7E5-5B7828EACA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BD25F5F-A871-544C-821C-7C8750E89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91598" y="43493"/>
            <a:ext cx="6128417" cy="60824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5CED634-E2D0-4AB7-96DD-816C9B52C5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CDDCDFB-696D-4FDF-9B58-24F71B7C3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3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M21_KEEN6879_01_SE_C21">
            <a:extLst>
              <a:ext uri="{FF2B5EF4-FFF2-40B4-BE49-F238E27FC236}">
                <a16:creationId xmlns:a16="http://schemas.microsoft.com/office/drawing/2014/main" xmlns="" id="{34D01A54-A9FE-C044-AA8C-210477761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76250"/>
            <a:ext cx="4495800" cy="5143500"/>
          </a:xfrm>
          <a:prstGeom prst="rect">
            <a:avLst/>
          </a:prstGeom>
          <a:noFill/>
          <a:ln w="38100">
            <a:solidFill>
              <a:srgbClr val="9BB23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4791DE06-E80C-0D46-B656-3006136D3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0"/>
            <a:ext cx="4572000" cy="6096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64310" tIns="32155" rIns="64310" bIns="32155"/>
          <a:lstStyle/>
          <a:p>
            <a:pPr marL="115888" indent="3175">
              <a:spcBef>
                <a:spcPct val="20000"/>
              </a:spcBef>
              <a:defRPr/>
            </a:pPr>
            <a:r>
              <a:rPr lang="en-US" sz="3000" kern="0" dirty="0">
                <a:latin typeface="Arial" charset="0"/>
                <a:ea typeface="ＭＳ Ｐゴシック" pitchFamily="-106" charset="-128"/>
                <a:cs typeface="Arial" charset="0"/>
              </a:rPr>
              <a:t>Langston Hughes</a:t>
            </a:r>
          </a:p>
          <a:p>
            <a:pPr marL="115888" indent="3175">
              <a:spcBef>
                <a:spcPct val="20000"/>
              </a:spcBef>
              <a:defRPr/>
            </a:pPr>
            <a:endParaRPr lang="en-US" sz="800" kern="0" dirty="0">
              <a:latin typeface="Arial" charset="0"/>
              <a:ea typeface="ＭＳ Ｐゴシック" pitchFamily="-106" charset="-128"/>
              <a:cs typeface="Arial" charset="0"/>
            </a:endParaRPr>
          </a:p>
          <a:p>
            <a:pPr marL="115888" indent="3175">
              <a:spcBef>
                <a:spcPct val="20000"/>
              </a:spcBef>
              <a:defRPr/>
            </a:pPr>
            <a:r>
              <a:rPr lang="en-US" sz="2600" kern="0" dirty="0">
                <a:latin typeface="Arial" charset="0"/>
                <a:ea typeface="ＭＳ Ｐゴシック" pitchFamily="-106" charset="-128"/>
                <a:cs typeface="Arial" charset="0"/>
              </a:rPr>
              <a:t>“I, Too, Sing America” (1925)</a:t>
            </a:r>
          </a:p>
          <a:p>
            <a:pPr marL="115888" indent="3175">
              <a:spcBef>
                <a:spcPct val="20000"/>
              </a:spcBef>
              <a:defRPr/>
            </a:pPr>
            <a:endParaRPr lang="en-US" sz="1000" dirty="0">
              <a:latin typeface="Arial" charset="0"/>
              <a:ea typeface="ＭＳ Ｐゴシック" pitchFamily="-106" charset="-128"/>
              <a:cs typeface="Arial" charset="0"/>
            </a:endParaRPr>
          </a:p>
          <a:p>
            <a:pPr marL="115888">
              <a:defRPr/>
            </a:pPr>
            <a:r>
              <a:rPr lang="en-US" sz="1600" dirty="0">
                <a:latin typeface="Arial" charset="0"/>
                <a:ea typeface="ＭＳ Ｐゴシック" pitchFamily="-106" charset="-128"/>
                <a:cs typeface="Arial" charset="0"/>
              </a:rPr>
              <a:t>I, too, sing America. </a:t>
            </a:r>
          </a:p>
          <a:p>
            <a:pPr marL="115888">
              <a:defRPr/>
            </a:pPr>
            <a:endParaRPr lang="en-US" sz="1600" dirty="0">
              <a:latin typeface="Arial" charset="0"/>
              <a:ea typeface="ＭＳ Ｐゴシック" pitchFamily="-106" charset="-128"/>
              <a:cs typeface="Arial" charset="0"/>
            </a:endParaRPr>
          </a:p>
          <a:p>
            <a:pPr marL="115888">
              <a:defRPr/>
            </a:pPr>
            <a:r>
              <a:rPr lang="en-US" sz="1600" dirty="0">
                <a:latin typeface="Arial" charset="0"/>
                <a:ea typeface="ＭＳ Ｐゴシック" pitchFamily="-106" charset="-128"/>
                <a:cs typeface="Arial" charset="0"/>
              </a:rPr>
              <a:t>I am the darker brother. </a:t>
            </a:r>
          </a:p>
          <a:p>
            <a:pPr marL="115888">
              <a:defRPr/>
            </a:pPr>
            <a:r>
              <a:rPr lang="en-US" sz="1600" dirty="0">
                <a:latin typeface="Arial" charset="0"/>
                <a:ea typeface="ＭＳ Ｐゴシック" pitchFamily="-106" charset="-128"/>
                <a:cs typeface="Arial" charset="0"/>
              </a:rPr>
              <a:t>They send me to eat in the kitchen </a:t>
            </a:r>
          </a:p>
          <a:p>
            <a:pPr marL="115888">
              <a:defRPr/>
            </a:pPr>
            <a:r>
              <a:rPr lang="en-US" sz="1600" dirty="0">
                <a:latin typeface="Arial" charset="0"/>
                <a:ea typeface="ＭＳ Ｐゴシック" pitchFamily="-106" charset="-128"/>
                <a:cs typeface="Arial" charset="0"/>
              </a:rPr>
              <a:t>When company comes, </a:t>
            </a:r>
          </a:p>
          <a:p>
            <a:pPr marL="115888">
              <a:defRPr/>
            </a:pPr>
            <a:r>
              <a:rPr lang="en-US" sz="1600" dirty="0">
                <a:latin typeface="Arial" charset="0"/>
                <a:ea typeface="ＭＳ Ｐゴシック" pitchFamily="-106" charset="-128"/>
                <a:cs typeface="Arial" charset="0"/>
              </a:rPr>
              <a:t>But I laugh, </a:t>
            </a:r>
          </a:p>
          <a:p>
            <a:pPr marL="115888">
              <a:defRPr/>
            </a:pPr>
            <a:r>
              <a:rPr lang="en-US" sz="1600" dirty="0">
                <a:latin typeface="Arial" charset="0"/>
                <a:ea typeface="ＭＳ Ｐゴシック" pitchFamily="-106" charset="-128"/>
                <a:cs typeface="Arial" charset="0"/>
              </a:rPr>
              <a:t>And eat well, </a:t>
            </a:r>
          </a:p>
          <a:p>
            <a:pPr marL="115888">
              <a:defRPr/>
            </a:pPr>
            <a:r>
              <a:rPr lang="en-US" sz="1600" dirty="0">
                <a:latin typeface="Arial" charset="0"/>
                <a:ea typeface="ＭＳ Ｐゴシック" pitchFamily="-106" charset="-128"/>
                <a:cs typeface="Arial" charset="0"/>
              </a:rPr>
              <a:t>And grow strong. </a:t>
            </a:r>
          </a:p>
          <a:p>
            <a:pPr marL="115888">
              <a:defRPr/>
            </a:pPr>
            <a:r>
              <a:rPr lang="en-US" sz="1600" dirty="0">
                <a:latin typeface="Arial" charset="0"/>
                <a:ea typeface="ＭＳ Ｐゴシック" pitchFamily="-106" charset="-128"/>
                <a:cs typeface="Arial" charset="0"/>
              </a:rPr>
              <a:t>Tomorrow, </a:t>
            </a:r>
          </a:p>
          <a:p>
            <a:pPr marL="115888">
              <a:defRPr/>
            </a:pPr>
            <a:r>
              <a:rPr lang="en-US" sz="1600" dirty="0">
                <a:latin typeface="Arial" charset="0"/>
                <a:ea typeface="ＭＳ Ｐゴシック" pitchFamily="-106" charset="-128"/>
                <a:cs typeface="Arial" charset="0"/>
              </a:rPr>
              <a:t>I'll be at the table </a:t>
            </a:r>
          </a:p>
          <a:p>
            <a:pPr marL="115888">
              <a:defRPr/>
            </a:pPr>
            <a:r>
              <a:rPr lang="en-US" sz="1600" dirty="0">
                <a:latin typeface="Arial" charset="0"/>
                <a:ea typeface="ＭＳ Ｐゴシック" pitchFamily="-106" charset="-128"/>
                <a:cs typeface="Arial" charset="0"/>
              </a:rPr>
              <a:t>When company comes. </a:t>
            </a:r>
          </a:p>
          <a:p>
            <a:pPr marL="115888">
              <a:defRPr/>
            </a:pPr>
            <a:r>
              <a:rPr lang="en-US" sz="1600" dirty="0" err="1">
                <a:latin typeface="Arial" charset="0"/>
                <a:ea typeface="ＭＳ Ｐゴシック" pitchFamily="-106" charset="-128"/>
                <a:cs typeface="Arial" charset="0"/>
              </a:rPr>
              <a:t>Nobody'll</a:t>
            </a:r>
            <a:r>
              <a:rPr lang="en-US" sz="1600" dirty="0">
                <a:latin typeface="Arial" charset="0"/>
                <a:ea typeface="ＭＳ Ｐゴシック" pitchFamily="-106" charset="-128"/>
                <a:cs typeface="Arial" charset="0"/>
              </a:rPr>
              <a:t> dare </a:t>
            </a:r>
          </a:p>
          <a:p>
            <a:pPr marL="115888">
              <a:defRPr/>
            </a:pPr>
            <a:r>
              <a:rPr lang="en-US" sz="1600" dirty="0">
                <a:latin typeface="Arial" charset="0"/>
                <a:ea typeface="ＭＳ Ｐゴシック" pitchFamily="-106" charset="-128"/>
                <a:cs typeface="Arial" charset="0"/>
              </a:rPr>
              <a:t>Say to me, </a:t>
            </a:r>
          </a:p>
          <a:p>
            <a:pPr marL="115888">
              <a:defRPr/>
            </a:pPr>
            <a:r>
              <a:rPr lang="en-US" sz="1600" dirty="0">
                <a:latin typeface="Arial" charset="0"/>
                <a:ea typeface="ＭＳ Ｐゴシック" pitchFamily="-106" charset="-128"/>
                <a:cs typeface="Arial" charset="0"/>
              </a:rPr>
              <a:t>"Eat in the kitchen," </a:t>
            </a:r>
          </a:p>
          <a:p>
            <a:pPr marL="115888">
              <a:defRPr/>
            </a:pPr>
            <a:r>
              <a:rPr lang="en-US" sz="1600" dirty="0">
                <a:latin typeface="Arial" charset="0"/>
                <a:ea typeface="ＭＳ Ｐゴシック" pitchFamily="-106" charset="-128"/>
                <a:cs typeface="Arial" charset="0"/>
              </a:rPr>
              <a:t>Then. </a:t>
            </a:r>
          </a:p>
          <a:p>
            <a:pPr marL="115888">
              <a:defRPr/>
            </a:pPr>
            <a:endParaRPr lang="en-US" sz="1600" dirty="0">
              <a:latin typeface="Arial" charset="0"/>
              <a:ea typeface="ＭＳ Ｐゴシック" pitchFamily="-106" charset="-128"/>
              <a:cs typeface="Arial" charset="0"/>
            </a:endParaRPr>
          </a:p>
          <a:p>
            <a:pPr marL="115888">
              <a:defRPr/>
            </a:pPr>
            <a:r>
              <a:rPr lang="en-US" sz="1600" dirty="0">
                <a:latin typeface="Arial" charset="0"/>
                <a:ea typeface="ＭＳ Ｐゴシック" pitchFamily="-106" charset="-128"/>
                <a:cs typeface="Arial" charset="0"/>
              </a:rPr>
              <a:t>Besides, </a:t>
            </a:r>
          </a:p>
          <a:p>
            <a:pPr marL="115888">
              <a:defRPr/>
            </a:pPr>
            <a:r>
              <a:rPr lang="en-US" sz="1600" dirty="0">
                <a:latin typeface="Arial" charset="0"/>
                <a:ea typeface="ＭＳ Ｐゴシック" pitchFamily="-106" charset="-128"/>
                <a:cs typeface="Arial" charset="0"/>
              </a:rPr>
              <a:t>They'll see how beautiful I am And be ashamed– </a:t>
            </a:r>
          </a:p>
          <a:p>
            <a:pPr marL="115888">
              <a:defRPr/>
            </a:pPr>
            <a:r>
              <a:rPr lang="en-US" sz="1600" dirty="0">
                <a:latin typeface="Arial" charset="0"/>
                <a:ea typeface="ＭＳ Ｐゴシック" pitchFamily="-106" charset="-128"/>
                <a:cs typeface="Arial" charset="0"/>
              </a:rPr>
              <a:t>I, too, am America. </a:t>
            </a:r>
            <a:r>
              <a:rPr lang="en-US" sz="1500" dirty="0">
                <a:latin typeface="Arial" charset="0"/>
                <a:ea typeface="ＭＳ Ｐゴシック" pitchFamily="-106" charset="-128"/>
                <a:cs typeface="Arial" charset="0"/>
              </a:rPr>
              <a:t/>
            </a:r>
            <a:br>
              <a:rPr lang="en-US" sz="1500" dirty="0">
                <a:latin typeface="Arial" charset="0"/>
                <a:ea typeface="ＭＳ Ｐゴシック" pitchFamily="-106" charset="-128"/>
                <a:cs typeface="Arial" charset="0"/>
              </a:rPr>
            </a:br>
            <a:endParaRPr lang="en-US" sz="1500" kern="0" dirty="0">
              <a:latin typeface="Arial" charset="0"/>
              <a:ea typeface="ＭＳ Ｐゴシック" pitchFamily="-106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97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>
            <a:extLst>
              <a:ext uri="{FF2B5EF4-FFF2-40B4-BE49-F238E27FC236}">
                <a16:creationId xmlns:a16="http://schemas.microsoft.com/office/drawing/2014/main" xmlns="" id="{5E80B564-8084-E246-BB79-B7AFD62E5265}"/>
              </a:ext>
            </a:extLst>
          </p:cNvPr>
          <p:cNvSpPr txBox="1">
            <a:spLocks/>
          </p:cNvSpPr>
          <p:nvPr/>
        </p:nvSpPr>
        <p:spPr bwMode="auto">
          <a:xfrm>
            <a:off x="1677988" y="6443664"/>
            <a:ext cx="58658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47663" algn="l"/>
              </a:tabLs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47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tabLst>
                <a:tab pos="347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tabLst>
                <a:tab pos="347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tabLst>
                <a:tab pos="347663" algn="l"/>
              </a:tabLs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tabLst>
                <a:tab pos="347663" algn="l"/>
              </a:tabLs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tabLst>
                <a:tab pos="347663" algn="l"/>
              </a:tabLs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tabLst>
                <a:tab pos="347663" algn="l"/>
              </a:tabLs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tabLst>
                <a:tab pos="347663" algn="l"/>
              </a:tabLs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92B427D-BBFA-B34F-AD1B-C0F5FD5AFBF2}" type="slidenum"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Visions of America, A History of the United States</a:t>
            </a:r>
          </a:p>
        </p:txBody>
      </p:sp>
      <p:pic>
        <p:nvPicPr>
          <p:cNvPr id="27651" name="Picture 3" descr="M21_KEEN6879_01_SE_C21">
            <a:extLst>
              <a:ext uri="{FF2B5EF4-FFF2-40B4-BE49-F238E27FC236}">
                <a16:creationId xmlns:a16="http://schemas.microsoft.com/office/drawing/2014/main" xmlns="" id="{7C64F814-6963-4540-ABCC-7509C2CEC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1" y="938214"/>
            <a:ext cx="4081463" cy="4676775"/>
          </a:xfrm>
          <a:prstGeom prst="rect">
            <a:avLst/>
          </a:prstGeom>
          <a:noFill/>
          <a:ln w="38100">
            <a:solidFill>
              <a:srgbClr val="9BB23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1">
            <a:extLst>
              <a:ext uri="{FF2B5EF4-FFF2-40B4-BE49-F238E27FC236}">
                <a16:creationId xmlns:a16="http://schemas.microsoft.com/office/drawing/2014/main" xmlns="" id="{E7492D17-ACD0-514D-97FA-661319BB1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888" y="1041400"/>
            <a:ext cx="4614862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10" tIns="32155" rIns="64310" bIns="32155"/>
          <a:lstStyle>
            <a:lvl1pPr marL="115888" indent="3175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Claude McKay</a:t>
            </a:r>
            <a:b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ja-JP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2800">
                <a:latin typeface="Arial" panose="020B0604020202020204" pitchFamily="34" charset="0"/>
                <a:ea typeface="ＭＳ Ｐゴシック" panose="020B0600070205080204" pitchFamily="34" charset="-128"/>
              </a:rPr>
              <a:t>If We Must Die</a:t>
            </a:r>
            <a:r>
              <a:rPr lang="ja-JP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z="2800">
                <a:latin typeface="Arial" panose="020B0604020202020204" pitchFamily="34" charset="0"/>
                <a:ea typeface="ＭＳ Ｐゴシック" panose="020B0600070205080204" pitchFamily="34" charset="-128"/>
              </a:rPr>
              <a:t> (1919)</a:t>
            </a:r>
          </a:p>
          <a:p>
            <a:pPr eaLnBrk="1" hangingPunct="1">
              <a:buClrTx/>
              <a:buFontTx/>
              <a:buNone/>
            </a:pPr>
            <a:endParaRPr lang="en-US" altLang="en-US" sz="15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ClrTx/>
              <a:buFontTx/>
              <a:buNone/>
            </a:pPr>
            <a:r>
              <a:rPr lang="en-US" altLang="en-US" sz="1500">
                <a:latin typeface="Arial" panose="020B0604020202020204" pitchFamily="34" charset="0"/>
                <a:ea typeface="ＭＳ Ｐゴシック" panose="020B0600070205080204" pitchFamily="34" charset="-128"/>
              </a:rPr>
              <a:t>If we must die, let it not be like hogs</a:t>
            </a:r>
            <a:br>
              <a:rPr lang="en-US" altLang="en-US" sz="15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500">
                <a:latin typeface="Arial" panose="020B0604020202020204" pitchFamily="34" charset="0"/>
                <a:ea typeface="ＭＳ Ｐゴシック" panose="020B0600070205080204" pitchFamily="34" charset="-128"/>
              </a:rPr>
              <a:t>Hunted and penned in an inglorious spot,</a:t>
            </a:r>
            <a:br>
              <a:rPr lang="en-US" altLang="en-US" sz="15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500">
                <a:latin typeface="Arial" panose="020B0604020202020204" pitchFamily="34" charset="0"/>
                <a:ea typeface="ＭＳ Ｐゴシック" panose="020B0600070205080204" pitchFamily="34" charset="-128"/>
              </a:rPr>
              <a:t>While round us bark the mad and hungry dogs,</a:t>
            </a:r>
            <a:br>
              <a:rPr lang="en-US" altLang="en-US" sz="15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500">
                <a:latin typeface="Arial" panose="020B0604020202020204" pitchFamily="34" charset="0"/>
                <a:ea typeface="ＭＳ Ｐゴシック" panose="020B0600070205080204" pitchFamily="34" charset="-128"/>
              </a:rPr>
              <a:t>Making their mock at our accursed lot.</a:t>
            </a:r>
            <a:br>
              <a:rPr lang="en-US" altLang="en-US" sz="15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500">
                <a:latin typeface="Arial" panose="020B0604020202020204" pitchFamily="34" charset="0"/>
                <a:ea typeface="ＭＳ Ｐゴシック" panose="020B0600070205080204" pitchFamily="34" charset="-128"/>
              </a:rPr>
              <a:t>If we must die, O let us nobly die,</a:t>
            </a:r>
            <a:br>
              <a:rPr lang="en-US" altLang="en-US" sz="15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500">
                <a:latin typeface="Arial" panose="020B0604020202020204" pitchFamily="34" charset="0"/>
                <a:ea typeface="ＭＳ Ｐゴシック" panose="020B0600070205080204" pitchFamily="34" charset="-128"/>
              </a:rPr>
              <a:t>So that our precious blood may not be shed</a:t>
            </a:r>
            <a:br>
              <a:rPr lang="en-US" altLang="en-US" sz="15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500">
                <a:latin typeface="Arial" panose="020B0604020202020204" pitchFamily="34" charset="0"/>
                <a:ea typeface="ＭＳ Ｐゴシック" panose="020B0600070205080204" pitchFamily="34" charset="-128"/>
              </a:rPr>
              <a:t>In vain; then even the monsters we defy</a:t>
            </a:r>
            <a:br>
              <a:rPr lang="en-US" altLang="en-US" sz="15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500">
                <a:latin typeface="Arial" panose="020B0604020202020204" pitchFamily="34" charset="0"/>
                <a:ea typeface="ＭＳ Ｐゴシック" panose="020B0600070205080204" pitchFamily="34" charset="-128"/>
              </a:rPr>
              <a:t>Shall be constrained to honor us though dead!</a:t>
            </a:r>
            <a:br>
              <a:rPr lang="en-US" altLang="en-US" sz="15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500">
                <a:latin typeface="Arial" panose="020B0604020202020204" pitchFamily="34" charset="0"/>
                <a:ea typeface="ＭＳ Ｐゴシック" panose="020B0600070205080204" pitchFamily="34" charset="-128"/>
              </a:rPr>
              <a:t>O kinsmen we must meet the common foe!</a:t>
            </a:r>
            <a:br>
              <a:rPr lang="en-US" altLang="en-US" sz="15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500">
                <a:latin typeface="Arial" panose="020B0604020202020204" pitchFamily="34" charset="0"/>
                <a:ea typeface="ＭＳ Ｐゴシック" panose="020B0600070205080204" pitchFamily="34" charset="-128"/>
              </a:rPr>
              <a:t>Though far outnumbered let us show us brave,</a:t>
            </a:r>
            <a:br>
              <a:rPr lang="en-US" altLang="en-US" sz="15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500">
                <a:latin typeface="Arial" panose="020B0604020202020204" pitchFamily="34" charset="0"/>
                <a:ea typeface="ＭＳ Ｐゴシック" panose="020B0600070205080204" pitchFamily="34" charset="-128"/>
              </a:rPr>
              <a:t>And for their thousand blows deal one deathblow!</a:t>
            </a:r>
            <a:br>
              <a:rPr lang="en-US" altLang="en-US" sz="15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500">
                <a:latin typeface="Arial" panose="020B0604020202020204" pitchFamily="34" charset="0"/>
                <a:ea typeface="ＭＳ Ｐゴシック" panose="020B0600070205080204" pitchFamily="34" charset="-128"/>
              </a:rPr>
              <a:t>What though before us lies the open grave?</a:t>
            </a:r>
            <a:br>
              <a:rPr lang="en-US" altLang="en-US" sz="15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500">
                <a:latin typeface="Arial" panose="020B0604020202020204" pitchFamily="34" charset="0"/>
                <a:ea typeface="ＭＳ Ｐゴシック" panose="020B0600070205080204" pitchFamily="34" charset="-128"/>
              </a:rPr>
              <a:t>Like men we'll face the murderous, cowardly pack,</a:t>
            </a:r>
            <a:br>
              <a:rPr lang="en-US" altLang="en-US" sz="15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500">
                <a:latin typeface="Arial" panose="020B0604020202020204" pitchFamily="34" charset="0"/>
                <a:ea typeface="ＭＳ Ｐゴシック" panose="020B0600070205080204" pitchFamily="34" charset="-128"/>
              </a:rPr>
              <a:t>Pressed to the wall, dying, but fighting back!</a:t>
            </a: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30732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>
            <a:extLst>
              <a:ext uri="{FF2B5EF4-FFF2-40B4-BE49-F238E27FC236}">
                <a16:creationId xmlns:a16="http://schemas.microsoft.com/office/drawing/2014/main" xmlns="" id="{C0A55080-2CAD-C54D-B0EC-2BB78FDFB6A7}"/>
              </a:ext>
            </a:extLst>
          </p:cNvPr>
          <p:cNvSpPr txBox="1">
            <a:spLocks/>
          </p:cNvSpPr>
          <p:nvPr/>
        </p:nvSpPr>
        <p:spPr bwMode="auto">
          <a:xfrm>
            <a:off x="1677988" y="6443664"/>
            <a:ext cx="58658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47663" algn="l"/>
              </a:tabLs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47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tabLst>
                <a:tab pos="347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tabLst>
                <a:tab pos="347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tabLst>
                <a:tab pos="347663" algn="l"/>
              </a:tabLs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tabLst>
                <a:tab pos="347663" algn="l"/>
              </a:tabLs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tabLst>
                <a:tab pos="347663" algn="l"/>
              </a:tabLs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tabLst>
                <a:tab pos="347663" algn="l"/>
              </a:tabLs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tabLst>
                <a:tab pos="347663" algn="l"/>
              </a:tabLs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1316F7B-5644-C642-AC7C-FAC3C030E027}" type="slidenum"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Visions of America, A History of the United States</a:t>
            </a:r>
          </a:p>
        </p:txBody>
      </p:sp>
      <p:pic>
        <p:nvPicPr>
          <p:cNvPr id="28675" name="Picture 3" descr="M21_KEEN6879_01_SE_C21">
            <a:extLst>
              <a:ext uri="{FF2B5EF4-FFF2-40B4-BE49-F238E27FC236}">
                <a16:creationId xmlns:a16="http://schemas.microsoft.com/office/drawing/2014/main" xmlns="" id="{24B5D69F-67AF-C24A-96F3-40B50254F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6" y="906464"/>
            <a:ext cx="4067175" cy="4637087"/>
          </a:xfrm>
          <a:prstGeom prst="rect">
            <a:avLst/>
          </a:prstGeom>
          <a:noFill/>
          <a:ln w="38100">
            <a:solidFill>
              <a:srgbClr val="9BB23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Rectangle 1">
            <a:extLst>
              <a:ext uri="{FF2B5EF4-FFF2-40B4-BE49-F238E27FC236}">
                <a16:creationId xmlns:a16="http://schemas.microsoft.com/office/drawing/2014/main" xmlns="" id="{85249772-3C58-764D-B621-0C1117D54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139" y="941389"/>
            <a:ext cx="4429125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10" tIns="32155" rIns="64310" bIns="32155"/>
          <a:lstStyle>
            <a:lvl1pPr marL="115888" indent="3175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Countee</a:t>
            </a:r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Cullen</a:t>
            </a:r>
            <a:b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ja-JP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Incident</a:t>
            </a:r>
            <a:r>
              <a:rPr lang="ja-JP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(1924)</a:t>
            </a:r>
          </a:p>
          <a:p>
            <a:pPr eaLnBrk="1" hangingPunct="1">
              <a:buClrTx/>
              <a:buFontTx/>
              <a:buNone/>
            </a:pPr>
            <a:endParaRPr lang="en-US" altLang="en-US" sz="15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Once riding in old Baltimore,</a:t>
            </a:r>
            <a:b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Heart-filled, head-filled with glee,</a:t>
            </a:r>
            <a:b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 saw a 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Baltimorean</a:t>
            </a: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Keep looking straight at me.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Now I was eight and very small,</a:t>
            </a:r>
            <a:b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And he was no whit bigger,</a:t>
            </a:r>
            <a:b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And so I smiled, but he poked out</a:t>
            </a:r>
            <a:b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His tongue, and called me, “Nigger.”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 saw the whole of Baltimore</a:t>
            </a:r>
            <a:b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From May until December;</a:t>
            </a:r>
            <a:b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Of all the things that happened there</a:t>
            </a:r>
            <a:b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That's all that I remember. 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1500" dirty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15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US" altLang="en-US" sz="15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884292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97E4C3-E05E-D143-BE5C-B42C37EDC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Harlem renaissance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25FC46-94A6-5441-AEA8-77DD47878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Harlem became center of intellectual thought and a symbol of liberty for African-Americans</a:t>
            </a:r>
          </a:p>
          <a:p>
            <a:r>
              <a:rPr lang="en-US" sz="2400" dirty="0"/>
              <a:t>Redefined how America viewed the African-American population </a:t>
            </a:r>
          </a:p>
          <a:p>
            <a:r>
              <a:rPr lang="en-US" sz="2400" dirty="0"/>
              <a:t>New spirit of self-determination provided foundation for Civil Rights Movement </a:t>
            </a:r>
          </a:p>
          <a:p>
            <a:r>
              <a:rPr lang="en-US" sz="2400" dirty="0"/>
              <a:t>Realization of a unified racial identity, history </a:t>
            </a:r>
          </a:p>
          <a:p>
            <a:r>
              <a:rPr lang="en-US" sz="2400" dirty="0"/>
              <a:t>Literature appealed mainly to middle-class African Americans and to whites, but inspired generations of black writers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211364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267</Words>
  <Application>Microsoft Office PowerPoint</Application>
  <PresentationFormat>Custom</PresentationFormat>
  <Paragraphs>58</Paragraphs>
  <Slides>8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Gallery</vt:lpstr>
      <vt:lpstr>Harlem Renaissance</vt:lpstr>
      <vt:lpstr>Strange Fruit – Billie Holiday</vt:lpstr>
      <vt:lpstr>Reasons for Harlem Renaissance</vt:lpstr>
      <vt:lpstr>Aspirations, Aaron Douglas, 1936</vt:lpstr>
      <vt:lpstr>PowerPoint Presentation</vt:lpstr>
      <vt:lpstr>PowerPoint Presentation</vt:lpstr>
      <vt:lpstr>PowerPoint Presentation</vt:lpstr>
      <vt:lpstr>Impact of Harlem renaissance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Harlem Renaissance</dc:title>
  <dc:creator>Dennis Urban</dc:creator>
  <cp:lastModifiedBy>Dennis Urban</cp:lastModifiedBy>
  <cp:revision>5</cp:revision>
  <dcterms:created xsi:type="dcterms:W3CDTF">2019-02-25T18:15:53Z</dcterms:created>
  <dcterms:modified xsi:type="dcterms:W3CDTF">2019-02-26T19:14:05Z</dcterms:modified>
</cp:coreProperties>
</file>