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8" r:id="rId7"/>
    <p:sldId id="260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D8D2-5121-47FC-90B7-BA629DC8268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18E-6561-418A-BE93-C57A6A0F9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D8D2-5121-47FC-90B7-BA629DC8268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18E-6561-418A-BE93-C57A6A0F9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D8D2-5121-47FC-90B7-BA629DC8268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18E-6561-418A-BE93-C57A6A0F9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D8D2-5121-47FC-90B7-BA629DC8268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18E-6561-418A-BE93-C57A6A0F9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D8D2-5121-47FC-90B7-BA629DC8268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18E-6561-418A-BE93-C57A6A0F9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D8D2-5121-47FC-90B7-BA629DC8268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18E-6561-418A-BE93-C57A6A0F9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D8D2-5121-47FC-90B7-BA629DC8268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18E-6561-418A-BE93-C57A6A0F9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D8D2-5121-47FC-90B7-BA629DC8268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18E-6561-418A-BE93-C57A6A0F9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D8D2-5121-47FC-90B7-BA629DC8268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18E-6561-418A-BE93-C57A6A0F9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D8D2-5121-47FC-90B7-BA629DC8268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18E-6561-418A-BE93-C57A6A0F9C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D8D2-5121-47FC-90B7-BA629DC8268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55A18E-6561-418A-BE93-C57A6A0F9C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055A18E-6561-418A-BE93-C57A6A0F9C2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B3D8D2-5121-47FC-90B7-BA629DC82686}" type="datetimeFigureOut">
              <a:rPr lang="en-US" smtClean="0"/>
              <a:t>2/27/2017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College Sociology</a:t>
            </a:r>
          </a:p>
          <a:p>
            <a:r>
              <a:rPr lang="en-US" dirty="0" smtClean="0"/>
              <a:t>Dr. Urban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9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Folkways and Mores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/>
              <a:t>Folkways</a:t>
            </a:r>
            <a:r>
              <a:rPr lang="en-US" sz="3200" dirty="0"/>
              <a:t> - Norms not strictly enforced</a:t>
            </a:r>
          </a:p>
          <a:p>
            <a:pPr lvl="1"/>
            <a:r>
              <a:rPr lang="en-US" sz="3200" dirty="0"/>
              <a:t>Walking on the right side of the sidewalk</a:t>
            </a:r>
          </a:p>
          <a:p>
            <a:pPr lvl="1"/>
            <a:r>
              <a:rPr lang="en-US" sz="3200" dirty="0"/>
              <a:t>Holding a door</a:t>
            </a:r>
          </a:p>
          <a:p>
            <a:r>
              <a:rPr lang="en-US" sz="3200" b="1" u="sng" dirty="0"/>
              <a:t>Mores</a:t>
            </a:r>
            <a:r>
              <a:rPr lang="en-US" sz="3200" dirty="0"/>
              <a:t> - Core </a:t>
            </a:r>
            <a:r>
              <a:rPr lang="en-US" sz="3200" dirty="0" smtClean="0"/>
              <a:t>Values of society</a:t>
            </a:r>
          </a:p>
          <a:p>
            <a:r>
              <a:rPr lang="en-US" sz="3200" b="1" u="sng" dirty="0" smtClean="0"/>
              <a:t>Taboo</a:t>
            </a:r>
            <a:r>
              <a:rPr lang="en-US" sz="3200" dirty="0" smtClean="0"/>
              <a:t> </a:t>
            </a:r>
            <a:r>
              <a:rPr lang="en-US" sz="3200" dirty="0"/>
              <a:t>– Most extreme </a:t>
            </a:r>
            <a:r>
              <a:rPr lang="en-US" sz="3200" dirty="0" smtClean="0"/>
              <a:t>more; met with revulsion</a:t>
            </a:r>
            <a:endParaRPr lang="en-US" sz="3200" dirty="0"/>
          </a:p>
          <a:p>
            <a:r>
              <a:rPr lang="en-US" sz="3200" b="1" u="sng" dirty="0" smtClean="0"/>
              <a:t>Laws </a:t>
            </a:r>
            <a:r>
              <a:rPr lang="en-US" sz="3200" dirty="0" smtClean="0"/>
              <a:t>– defined and enforced by officials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1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Location and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458200" cy="5486400"/>
          </a:xfrm>
        </p:spPr>
        <p:txBody>
          <a:bodyPr/>
          <a:lstStyle/>
          <a:p>
            <a:r>
              <a:rPr lang="en-US" b="1" dirty="0"/>
              <a:t>Social </a:t>
            </a:r>
            <a:r>
              <a:rPr lang="en-US" b="1" dirty="0" smtClean="0"/>
              <a:t>Location</a:t>
            </a:r>
            <a:r>
              <a:rPr lang="en-US" dirty="0"/>
              <a:t> </a:t>
            </a:r>
            <a:r>
              <a:rPr lang="en-US" dirty="0" smtClean="0"/>
              <a:t>refers to the </a:t>
            </a:r>
            <a:r>
              <a:rPr lang="en-US" dirty="0"/>
              <a:t>groups people belong to because of their place or position in history and society. All people have a social location that is defined by their gender, race, social class, age, ability, religion, sexual orientation, and geographic location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sz="2400" b="1" dirty="0" smtClean="0"/>
              <a:t>Read the 2 excerpts and answer the following questions:</a:t>
            </a:r>
          </a:p>
          <a:p>
            <a:pPr marL="571500" indent="-457200">
              <a:buAutoNum type="arabicPeriod"/>
            </a:pPr>
            <a:r>
              <a:rPr lang="en-US" dirty="0" smtClean="0"/>
              <a:t>Why is the perspective of the writer important in each piece?</a:t>
            </a:r>
          </a:p>
          <a:p>
            <a:pPr marL="571500" indent="-457200">
              <a:buAutoNum type="arabicPeriod"/>
            </a:pPr>
            <a:r>
              <a:rPr lang="en-US" dirty="0" smtClean="0"/>
              <a:t>How do the writers’ social locations explain certain aspects of human behavior and assumptions about the readings?</a:t>
            </a:r>
          </a:p>
          <a:p>
            <a:pPr marL="571500" indent="-457200">
              <a:buAutoNum type="arabicPeriod"/>
            </a:pPr>
            <a:r>
              <a:rPr lang="en-US" dirty="0" smtClean="0"/>
              <a:t>What if these readings are taken out of context?</a:t>
            </a:r>
          </a:p>
          <a:p>
            <a:pPr marL="571500" indent="-457200">
              <a:buAutoNum type="arabicPeriod"/>
            </a:pPr>
            <a:r>
              <a:rPr lang="en-US" dirty="0" smtClean="0"/>
              <a:t>How does the sociological perspective of this 80-year-old Sioux and the German children during WWII take into account social location?</a:t>
            </a:r>
          </a:p>
          <a:p>
            <a:pPr marL="571500" indent="-457200">
              <a:buAutoNum type="arabicPeriod"/>
            </a:pPr>
            <a:r>
              <a:rPr lang="en-US" dirty="0" smtClean="0"/>
              <a:t>How would you describe your social location? How has it influenced your life? How has it affected your reading of these pieces?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culture?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257800"/>
          </a:xfrm>
        </p:spPr>
        <p:txBody>
          <a:bodyPr>
            <a:noAutofit/>
          </a:bodyPr>
          <a:lstStyle/>
          <a:p>
            <a:r>
              <a:rPr lang="en-US" sz="2400" b="1" dirty="0"/>
              <a:t>Culture </a:t>
            </a:r>
            <a:r>
              <a:rPr lang="en-US" sz="2400" dirty="0" smtClean="0"/>
              <a:t>consists of all the shared products of human groups. </a:t>
            </a:r>
          </a:p>
          <a:p>
            <a:pPr lvl="1"/>
            <a:r>
              <a:rPr lang="en-US" dirty="0" smtClean="0"/>
              <a:t>Not only physical objects, but also the </a:t>
            </a:r>
            <a:r>
              <a:rPr lang="en-US" dirty="0" smtClean="0"/>
              <a:t>set </a:t>
            </a:r>
            <a:r>
              <a:rPr lang="en-US" dirty="0"/>
              <a:t>of values, norms, and behaviors shared by a social group.</a:t>
            </a:r>
          </a:p>
          <a:p>
            <a:r>
              <a:rPr lang="en-US" sz="2400" i="1" dirty="0" smtClean="0"/>
              <a:t>Material </a:t>
            </a:r>
            <a:r>
              <a:rPr lang="en-US" sz="2400" i="1" dirty="0" smtClean="0"/>
              <a:t>Culture </a:t>
            </a:r>
            <a:r>
              <a:rPr lang="en-US" sz="2400" dirty="0"/>
              <a:t>– </a:t>
            </a:r>
            <a:r>
              <a:rPr lang="en-US" sz="2400" dirty="0" smtClean="0"/>
              <a:t>Physical objects </a:t>
            </a:r>
            <a:r>
              <a:rPr lang="en-US" sz="2400" dirty="0"/>
              <a:t>we </a:t>
            </a:r>
            <a:r>
              <a:rPr lang="en-US" sz="2400" dirty="0" smtClean="0"/>
              <a:t>create, such as jewelry</a:t>
            </a:r>
            <a:r>
              <a:rPr lang="en-US" sz="2400" dirty="0"/>
              <a:t>, art, buildings, etc.</a:t>
            </a:r>
          </a:p>
          <a:p>
            <a:r>
              <a:rPr lang="en-US" sz="2400" i="1" dirty="0"/>
              <a:t>Nonmaterial Cultures </a:t>
            </a:r>
            <a:r>
              <a:rPr lang="en-US" sz="2400" dirty="0"/>
              <a:t>– </a:t>
            </a:r>
            <a:r>
              <a:rPr lang="en-US" sz="2400" dirty="0" smtClean="0"/>
              <a:t>Abstract human creations, such as beliefs, family patterns, ideas, language, political and economic systems, rules, skills, and work practices</a:t>
            </a:r>
          </a:p>
        </p:txBody>
      </p:sp>
    </p:spTree>
    <p:extLst>
      <p:ext uri="{BB962C8B-B14F-4D97-AF65-F5344CB8AC3E}">
        <p14:creationId xmlns:p14="http://schemas.microsoft.com/office/powerpoint/2010/main" val="279003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and Culture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460208"/>
              </p:ext>
            </p:extLst>
          </p:nvPr>
        </p:nvGraphicFramePr>
        <p:xfrm>
          <a:off x="457200" y="1600200"/>
          <a:ext cx="76200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Society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Culture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Consists of people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 group of interdependent</a:t>
                      </a:r>
                      <a:r>
                        <a:rPr lang="en-US" baseline="0" dirty="0" smtClean="0"/>
                        <a:t> people who have organized in such a way as to share a common culture and feeling of unity.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Consists of the material and nonmaterial products that people create.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76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expanded notion of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Culture also encapsulates the way of life of a social group.</a:t>
            </a:r>
          </a:p>
          <a:p>
            <a:r>
              <a:rPr lang="en-US" sz="3600" dirty="0"/>
              <a:t>Ann </a:t>
            </a:r>
            <a:r>
              <a:rPr lang="en-US" sz="3600" dirty="0" err="1"/>
              <a:t>Swidler</a:t>
            </a:r>
            <a:r>
              <a:rPr lang="en-US" sz="3600" dirty="0"/>
              <a:t> (1986) described a cultural “toolkit” from which we can choose the appropriate tools—values, norms, practices—for any social situation.</a:t>
            </a:r>
          </a:p>
          <a:p>
            <a:r>
              <a:rPr lang="en-US" sz="3600" b="1" dirty="0"/>
              <a:t>Key point</a:t>
            </a:r>
            <a:r>
              <a:rPr lang="en-US" sz="3600" dirty="0"/>
              <a:t>: </a:t>
            </a:r>
            <a:r>
              <a:rPr lang="en-US" sz="3600" i="1" dirty="0"/>
              <a:t>culture is learned</a:t>
            </a:r>
            <a:r>
              <a:rPr lang="en-US" sz="3600" dirty="0"/>
              <a:t>, not instinctual or inherited.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6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382000" cy="1143000"/>
          </a:xfrm>
        </p:spPr>
        <p:txBody>
          <a:bodyPr/>
          <a:lstStyle/>
          <a:p>
            <a:r>
              <a:rPr lang="en-US" dirty="0" smtClean="0"/>
              <a:t>Components of (Symbolic)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Symbol</a:t>
            </a:r>
            <a:r>
              <a:rPr lang="en-US" sz="3200" dirty="0"/>
              <a:t> – something to which people attach meaning and that they use to communicate</a:t>
            </a:r>
          </a:p>
          <a:p>
            <a:r>
              <a:rPr lang="en-US" sz="3200" dirty="0"/>
              <a:t> </a:t>
            </a:r>
            <a:r>
              <a:rPr lang="en-US" sz="3200" b="1" dirty="0" smtClean="0"/>
              <a:t>Gestures - </a:t>
            </a:r>
            <a:r>
              <a:rPr lang="en-US" sz="3000" dirty="0" smtClean="0"/>
              <a:t>Using one’s </a:t>
            </a:r>
            <a:r>
              <a:rPr lang="en-US" sz="3000" dirty="0"/>
              <a:t>body to convey messages without words</a:t>
            </a:r>
          </a:p>
          <a:p>
            <a:pPr lvl="1"/>
            <a:r>
              <a:rPr lang="en-US" sz="3000" dirty="0"/>
              <a:t>Gestures’ meaning differ among cultures</a:t>
            </a:r>
          </a:p>
          <a:p>
            <a:pPr lvl="2"/>
            <a:r>
              <a:rPr lang="en-US" sz="2800" dirty="0"/>
              <a:t>Can Lead to Misunderstandings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7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Technology – </a:t>
            </a:r>
            <a:r>
              <a:rPr lang="en-US" dirty="0" smtClean="0"/>
              <a:t>rules and skills for using physical objects.</a:t>
            </a:r>
          </a:p>
          <a:p>
            <a:r>
              <a:rPr lang="en-US" b="1" dirty="0" smtClean="0"/>
              <a:t>Symbols</a:t>
            </a:r>
            <a:r>
              <a:rPr lang="en-US" dirty="0" smtClean="0"/>
              <a:t> – Create and communicate our culture through symbols.</a:t>
            </a:r>
          </a:p>
          <a:p>
            <a:r>
              <a:rPr lang="en-US" b="1" dirty="0" smtClean="0"/>
              <a:t>Language</a:t>
            </a:r>
            <a:r>
              <a:rPr lang="en-US" dirty="0" smtClean="0"/>
              <a:t> – organization of written or spoken systems into a standardized system.</a:t>
            </a:r>
          </a:p>
          <a:p>
            <a:r>
              <a:rPr lang="en-US" b="1" dirty="0" smtClean="0"/>
              <a:t>Values</a:t>
            </a:r>
            <a:r>
              <a:rPr lang="en-US" dirty="0" smtClean="0"/>
              <a:t> – Shared beliefs about what is good or bad, right or wrong.</a:t>
            </a:r>
          </a:p>
          <a:p>
            <a:r>
              <a:rPr lang="en-US" b="1" dirty="0" smtClean="0"/>
              <a:t>Norms</a:t>
            </a:r>
            <a:r>
              <a:rPr lang="en-US" dirty="0" smtClean="0"/>
              <a:t> – Shared rules of conduct used to enforce cultural values and tell people how to act in specific situations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205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r>
              <a:rPr lang="en-US" dirty="0" smtClean="0"/>
              <a:t>Language as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Language</a:t>
            </a:r>
            <a:r>
              <a:rPr lang="en-US" sz="2400" dirty="0" smtClean="0"/>
              <a:t> – System of symbols that can be put together in an infinite number of ways in order to communicate thought.</a:t>
            </a:r>
          </a:p>
          <a:p>
            <a:pPr lvl="1"/>
            <a:r>
              <a:rPr lang="en-US" sz="2400" dirty="0" smtClean="0"/>
              <a:t>Words are symbols to which a culture attaches a meaning/</a:t>
            </a:r>
          </a:p>
          <a:p>
            <a:pPr lvl="1"/>
            <a:r>
              <a:rPr lang="en-US" sz="2400" dirty="0" smtClean="0"/>
              <a:t>Primary means of communication b/w people</a:t>
            </a:r>
            <a:endParaRPr lang="en-US" sz="2400" dirty="0"/>
          </a:p>
          <a:p>
            <a:pPr lvl="1"/>
            <a:r>
              <a:rPr lang="en-US" sz="2400" dirty="0" smtClean="0"/>
              <a:t>Provides </a:t>
            </a:r>
            <a:r>
              <a:rPr lang="en-US" sz="2400" dirty="0"/>
              <a:t>social or shared </a:t>
            </a:r>
            <a:r>
              <a:rPr lang="en-US" sz="2400" dirty="0" smtClean="0"/>
              <a:t>past, future, and perspective</a:t>
            </a:r>
            <a:endParaRPr lang="en-US" sz="2400" dirty="0"/>
          </a:p>
          <a:p>
            <a:pPr lvl="1"/>
            <a:r>
              <a:rPr lang="en-US" sz="2400" dirty="0" smtClean="0"/>
              <a:t>Allows </a:t>
            </a:r>
            <a:r>
              <a:rPr lang="en-US" sz="2400" dirty="0"/>
              <a:t>complex, shared, goal-directed behavior</a:t>
            </a:r>
          </a:p>
          <a:p>
            <a:pPr lvl="1"/>
            <a:r>
              <a:rPr lang="en-US" sz="2400" dirty="0"/>
              <a:t>Like </a:t>
            </a:r>
            <a:r>
              <a:rPr lang="en-US" sz="2400" dirty="0" smtClean="0"/>
              <a:t>Gestures, </a:t>
            </a:r>
            <a:r>
              <a:rPr lang="en-US" sz="2400" dirty="0"/>
              <a:t>the same sound in one culture is entirely different in </a:t>
            </a:r>
            <a:r>
              <a:rPr lang="en-US" sz="2400" dirty="0" smtClean="0"/>
              <a:t>another</a:t>
            </a:r>
          </a:p>
          <a:p>
            <a:pPr lvl="1"/>
            <a:r>
              <a:rPr lang="en-US" sz="2400" dirty="0" smtClean="0"/>
              <a:t>What’s different about spoken vs. written language?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Emoticons - Mike </a:t>
            </a:r>
            <a:r>
              <a:rPr lang="nn-NO" b="1" dirty="0" smtClean="0"/>
              <a:t>Jones, </a:t>
            </a:r>
            <a:r>
              <a:rPr lang="nn-NO" b="1" dirty="0"/>
              <a:t>Microsoft Programmer </a:t>
            </a:r>
            <a:r>
              <a:rPr lang="nn-NO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:-)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Smile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;-)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Smile with a wink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:-||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Mad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:-))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Really happy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:-</a:t>
            </a:r>
            <a:r>
              <a:rPr lang="en-US" dirty="0"/>
              <a:t>D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Big grin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:-*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kiss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:' -(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Crying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4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077200" cy="1143000"/>
          </a:xfrm>
        </p:spPr>
        <p:txBody>
          <a:bodyPr/>
          <a:lstStyle/>
          <a:p>
            <a:r>
              <a:rPr lang="en-US" b="1" dirty="0"/>
              <a:t>Values, Norms, and Sanctions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u="sng" dirty="0"/>
              <a:t>Values</a:t>
            </a:r>
            <a:r>
              <a:rPr lang="en-US" sz="2400" dirty="0"/>
              <a:t> - What is desirable in </a:t>
            </a:r>
            <a:r>
              <a:rPr lang="en-US" sz="2400" dirty="0" smtClean="0"/>
              <a:t>life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deals </a:t>
            </a:r>
            <a:r>
              <a:rPr lang="en-US" dirty="0"/>
              <a:t>that a society holds above all others (e.g., honesty, honor).</a:t>
            </a:r>
          </a:p>
          <a:p>
            <a:pPr lvl="1"/>
            <a:r>
              <a:rPr lang="en-US" dirty="0"/>
              <a:t>These values are the building blocks of </a:t>
            </a:r>
            <a:r>
              <a:rPr lang="en-US" b="1" dirty="0"/>
              <a:t>norms</a:t>
            </a:r>
            <a:r>
              <a:rPr lang="en-US" dirty="0"/>
              <a:t>, which are basic rules of social conduct.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standards at which we determine what is good or bad</a:t>
            </a:r>
          </a:p>
          <a:p>
            <a:r>
              <a:rPr lang="en-US" sz="2400" b="1" u="sng" dirty="0"/>
              <a:t>Norms</a:t>
            </a:r>
            <a:r>
              <a:rPr lang="en-US" sz="2400" dirty="0"/>
              <a:t> - Expectations or rules for behavior</a:t>
            </a:r>
          </a:p>
          <a:p>
            <a:pPr lvl="1"/>
            <a:r>
              <a:rPr lang="en-US" sz="2400" dirty="0"/>
              <a:t>“Should Do”</a:t>
            </a:r>
          </a:p>
          <a:p>
            <a:pPr lvl="1"/>
            <a:r>
              <a:rPr lang="en-US" sz="2400" dirty="0"/>
              <a:t>Expectations in our societies</a:t>
            </a:r>
          </a:p>
          <a:p>
            <a:r>
              <a:rPr lang="en-US" sz="2400" b="1" u="sng" dirty="0"/>
              <a:t>Sanctions</a:t>
            </a:r>
            <a:r>
              <a:rPr lang="en-US" sz="2400" dirty="0"/>
              <a:t> - Reaction to following or breaking norms</a:t>
            </a:r>
          </a:p>
          <a:p>
            <a:pPr lvl="1"/>
            <a:r>
              <a:rPr lang="en-US" sz="2400" dirty="0"/>
              <a:t>Positive Sanctions</a:t>
            </a:r>
          </a:p>
          <a:p>
            <a:pPr lvl="1"/>
            <a:r>
              <a:rPr lang="en-US" sz="2400" dirty="0"/>
              <a:t>Negative </a:t>
            </a:r>
            <a:r>
              <a:rPr lang="en-US" sz="2400" dirty="0" smtClean="0"/>
              <a:t>Sanctions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66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84</TotalTime>
  <Words>525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Culture</vt:lpstr>
      <vt:lpstr>What is culture?</vt:lpstr>
      <vt:lpstr>Society and Culture</vt:lpstr>
      <vt:lpstr>An expanded notion of culture</vt:lpstr>
      <vt:lpstr>Components of (Symbolic) Culture</vt:lpstr>
      <vt:lpstr>Components of Culture</vt:lpstr>
      <vt:lpstr>Language as Culture</vt:lpstr>
      <vt:lpstr>Emoticons - Mike Jones, Microsoft Programmer  </vt:lpstr>
      <vt:lpstr>Values, Norms, and Sanctions</vt:lpstr>
      <vt:lpstr>Folkways and Mores</vt:lpstr>
      <vt:lpstr>PowerPoint Presentation</vt:lpstr>
      <vt:lpstr>Social Location and 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</dc:title>
  <dc:creator>Dennis Urban</dc:creator>
  <cp:lastModifiedBy>Dennis Urban</cp:lastModifiedBy>
  <cp:revision>21</cp:revision>
  <dcterms:created xsi:type="dcterms:W3CDTF">2015-02-23T15:47:02Z</dcterms:created>
  <dcterms:modified xsi:type="dcterms:W3CDTF">2017-02-27T16:35:50Z</dcterms:modified>
</cp:coreProperties>
</file>