
<file path=[Content_Types].xml><?xml version="1.0" encoding="utf-8"?>
<Types xmlns="http://schemas.openxmlformats.org/package/2006/content-types">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Lst>
  <p:notesMasterIdLst>
    <p:notesMasterId r:id="rId15"/>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062"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AF8964-AF33-44C7-9746-3EB517492485}" type="datetimeFigureOut">
              <a:rPr lang="en-US" smtClean="0"/>
              <a:t>3/3/2015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1860DB0-3671-4F3C-BF1E-9F61187895F8}" type="slidenum">
              <a:rPr lang="en-US" smtClean="0"/>
              <a:t>‹#›</a:t>
            </a:fld>
            <a:endParaRPr lang="en-US"/>
          </a:p>
        </p:txBody>
      </p:sp>
    </p:spTree>
    <p:extLst>
      <p:ext uri="{BB962C8B-B14F-4D97-AF65-F5344CB8AC3E}">
        <p14:creationId xmlns:p14="http://schemas.microsoft.com/office/powerpoint/2010/main" val="7879841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ea typeface="ＭＳ Ｐゴシック" charset="-128"/>
              </a:rPr>
              <a:t>Rollin Kirby’s 1929 cartoon depicts an individual investor losing his money as he clings to a bear running down Wall Street. The bear symbolizes an atmosphere of panic selling and heavy losses, the opposite of a “bull” market in which investor confidence spurs buying and faith in the future.</a:t>
            </a:r>
          </a:p>
          <a:p>
            <a:pPr eaLnBrk="1" hangingPunct="1">
              <a:spcBef>
                <a:spcPct val="0"/>
              </a:spcBef>
            </a:pPr>
            <a:endParaRPr lang="en-US" altLang="en-US" smtClean="0">
              <a:latin typeface="Arial" charset="0"/>
              <a:ea typeface="ＭＳ Ｐゴシック" charset="-128"/>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F0C331D-1E30-4A1D-8C33-09FFC1E540B8}" type="datetimeFigureOut">
              <a:rPr lang="en-US" smtClean="0"/>
              <a:t>3/3/2015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717B4-6048-4F8A-9DBF-9389A276329F}" type="slidenum">
              <a:rPr lang="en-US" smtClean="0"/>
              <a:t>‹#›</a:t>
            </a:fld>
            <a:endParaRPr lang="en-US"/>
          </a:p>
        </p:txBody>
      </p:sp>
    </p:spTree>
    <p:extLst>
      <p:ext uri="{BB962C8B-B14F-4D97-AF65-F5344CB8AC3E}">
        <p14:creationId xmlns:p14="http://schemas.microsoft.com/office/powerpoint/2010/main" val="1866311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0C331D-1E30-4A1D-8C33-09FFC1E540B8}" type="datetimeFigureOut">
              <a:rPr lang="en-US" smtClean="0"/>
              <a:t>3/3/2015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717B4-6048-4F8A-9DBF-9389A276329F}" type="slidenum">
              <a:rPr lang="en-US" smtClean="0"/>
              <a:t>‹#›</a:t>
            </a:fld>
            <a:endParaRPr lang="en-US"/>
          </a:p>
        </p:txBody>
      </p:sp>
    </p:spTree>
    <p:extLst>
      <p:ext uri="{BB962C8B-B14F-4D97-AF65-F5344CB8AC3E}">
        <p14:creationId xmlns:p14="http://schemas.microsoft.com/office/powerpoint/2010/main" val="22149133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0C331D-1E30-4A1D-8C33-09FFC1E540B8}" type="datetimeFigureOut">
              <a:rPr lang="en-US" smtClean="0"/>
              <a:t>3/3/2015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717B4-6048-4F8A-9DBF-9389A276329F}" type="slidenum">
              <a:rPr lang="en-US" smtClean="0"/>
              <a:t>‹#›</a:t>
            </a:fld>
            <a:endParaRPr lang="en-US"/>
          </a:p>
        </p:txBody>
      </p:sp>
    </p:spTree>
    <p:extLst>
      <p:ext uri="{BB962C8B-B14F-4D97-AF65-F5344CB8AC3E}">
        <p14:creationId xmlns:p14="http://schemas.microsoft.com/office/powerpoint/2010/main" val="35177921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5613" y="273050"/>
            <a:ext cx="8226425"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5613" y="1598613"/>
            <a:ext cx="4037012" cy="44973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5" y="1598613"/>
            <a:ext cx="4037013" cy="44973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US" altLang="en-US"/>
          </a:p>
        </p:txBody>
      </p:sp>
      <p:sp>
        <p:nvSpPr>
          <p:cNvPr id="6" name="Footer Placeholder 2"/>
          <p:cNvSpPr>
            <a:spLocks noGrp="1"/>
          </p:cNvSpPr>
          <p:nvPr>
            <p:ph type="ftr" sz="quarter" idx="11"/>
          </p:nvPr>
        </p:nvSpPr>
        <p:spPr/>
        <p:txBody>
          <a:bodyPr/>
          <a:lstStyle>
            <a:lvl1pPr>
              <a:defRPr/>
            </a:lvl1pPr>
          </a:lstStyle>
          <a:p>
            <a:pPr>
              <a:defRPr/>
            </a:pPr>
            <a:endParaRPr lang="en-US" altLang="en-US"/>
          </a:p>
        </p:txBody>
      </p:sp>
      <p:sp>
        <p:nvSpPr>
          <p:cNvPr id="7" name="Slide Number Placeholder 22"/>
          <p:cNvSpPr>
            <a:spLocks noGrp="1"/>
          </p:cNvSpPr>
          <p:nvPr>
            <p:ph type="sldNum" sz="quarter" idx="12"/>
          </p:nvPr>
        </p:nvSpPr>
        <p:spPr/>
        <p:txBody>
          <a:bodyPr/>
          <a:lstStyle>
            <a:lvl1pPr>
              <a:defRPr/>
            </a:lvl1pPr>
          </a:lstStyle>
          <a:p>
            <a:pPr>
              <a:defRPr/>
            </a:pPr>
            <a:fld id="{81E3E525-6613-4C7A-8E0B-CC0A4776EFCA}" type="slidenum">
              <a:rPr lang="en-US" altLang="en-US"/>
              <a:pPr>
                <a:defRPr/>
              </a:pPr>
              <a:t>‹#›</a:t>
            </a:fld>
            <a:endParaRPr lang="en-US" altLang="en-US"/>
          </a:p>
        </p:txBody>
      </p:sp>
    </p:spTree>
    <p:extLst>
      <p:ext uri="{BB962C8B-B14F-4D97-AF65-F5344CB8AC3E}">
        <p14:creationId xmlns:p14="http://schemas.microsoft.com/office/powerpoint/2010/main" val="2269228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5613" y="273050"/>
            <a:ext cx="8226425"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5613" y="1598613"/>
            <a:ext cx="4037012" cy="44973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5025" y="1598613"/>
            <a:ext cx="4037013"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5025" y="3922713"/>
            <a:ext cx="4037013" cy="2173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13"/>
          <p:cNvSpPr>
            <a:spLocks noGrp="1"/>
          </p:cNvSpPr>
          <p:nvPr>
            <p:ph type="dt" sz="half" idx="10"/>
          </p:nvPr>
        </p:nvSpPr>
        <p:spPr/>
        <p:txBody>
          <a:bodyPr/>
          <a:lstStyle>
            <a:lvl1pPr>
              <a:defRPr/>
            </a:lvl1pPr>
          </a:lstStyle>
          <a:p>
            <a:pPr>
              <a:defRPr/>
            </a:pPr>
            <a:endParaRPr lang="en-US" altLang="en-US"/>
          </a:p>
        </p:txBody>
      </p:sp>
      <p:sp>
        <p:nvSpPr>
          <p:cNvPr id="7" name="Footer Placeholder 2"/>
          <p:cNvSpPr>
            <a:spLocks noGrp="1"/>
          </p:cNvSpPr>
          <p:nvPr>
            <p:ph type="ftr" sz="quarter" idx="11"/>
          </p:nvPr>
        </p:nvSpPr>
        <p:spPr/>
        <p:txBody>
          <a:bodyPr/>
          <a:lstStyle>
            <a:lvl1pPr>
              <a:defRPr/>
            </a:lvl1pPr>
          </a:lstStyle>
          <a:p>
            <a:pPr>
              <a:defRPr/>
            </a:pPr>
            <a:endParaRPr lang="en-US" altLang="en-US"/>
          </a:p>
        </p:txBody>
      </p:sp>
      <p:sp>
        <p:nvSpPr>
          <p:cNvPr id="8" name="Slide Number Placeholder 22"/>
          <p:cNvSpPr>
            <a:spLocks noGrp="1"/>
          </p:cNvSpPr>
          <p:nvPr>
            <p:ph type="sldNum" sz="quarter" idx="12"/>
          </p:nvPr>
        </p:nvSpPr>
        <p:spPr/>
        <p:txBody>
          <a:bodyPr/>
          <a:lstStyle>
            <a:lvl1pPr>
              <a:defRPr/>
            </a:lvl1pPr>
          </a:lstStyle>
          <a:p>
            <a:pPr>
              <a:defRPr/>
            </a:pPr>
            <a:fld id="{871D1AF0-5354-440A-9B6E-30A9B72689A2}" type="slidenum">
              <a:rPr lang="en-US" altLang="en-US"/>
              <a:pPr>
                <a:defRPr/>
              </a:pPr>
              <a:t>‹#›</a:t>
            </a:fld>
            <a:endParaRPr lang="en-US" altLang="en-US"/>
          </a:p>
        </p:txBody>
      </p:sp>
    </p:spTree>
    <p:extLst>
      <p:ext uri="{BB962C8B-B14F-4D97-AF65-F5344CB8AC3E}">
        <p14:creationId xmlns:p14="http://schemas.microsoft.com/office/powerpoint/2010/main" val="21641913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5613" y="273050"/>
            <a:ext cx="8226425"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598613"/>
            <a:ext cx="4037012" cy="44973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5025" y="1598613"/>
            <a:ext cx="4037013" cy="44973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US" altLang="en-US"/>
          </a:p>
        </p:txBody>
      </p:sp>
      <p:sp>
        <p:nvSpPr>
          <p:cNvPr id="6" name="Footer Placeholder 2"/>
          <p:cNvSpPr>
            <a:spLocks noGrp="1"/>
          </p:cNvSpPr>
          <p:nvPr>
            <p:ph type="ftr" sz="quarter" idx="11"/>
          </p:nvPr>
        </p:nvSpPr>
        <p:spPr/>
        <p:txBody>
          <a:bodyPr/>
          <a:lstStyle>
            <a:lvl1pPr>
              <a:defRPr/>
            </a:lvl1pPr>
          </a:lstStyle>
          <a:p>
            <a:pPr>
              <a:defRPr/>
            </a:pPr>
            <a:endParaRPr lang="en-US" altLang="en-US"/>
          </a:p>
        </p:txBody>
      </p:sp>
      <p:sp>
        <p:nvSpPr>
          <p:cNvPr id="7" name="Slide Number Placeholder 22"/>
          <p:cNvSpPr>
            <a:spLocks noGrp="1"/>
          </p:cNvSpPr>
          <p:nvPr>
            <p:ph type="sldNum" sz="quarter" idx="12"/>
          </p:nvPr>
        </p:nvSpPr>
        <p:spPr/>
        <p:txBody>
          <a:bodyPr/>
          <a:lstStyle>
            <a:lvl1pPr>
              <a:defRPr/>
            </a:lvl1pPr>
          </a:lstStyle>
          <a:p>
            <a:pPr>
              <a:defRPr/>
            </a:pPr>
            <a:fld id="{2334BE66-DC3F-4BBA-B759-CA88593DD7DB}" type="slidenum">
              <a:rPr lang="en-US" altLang="en-US"/>
              <a:pPr>
                <a:defRPr/>
              </a:pPr>
              <a:t>‹#›</a:t>
            </a:fld>
            <a:endParaRPr lang="en-US" altLang="en-US"/>
          </a:p>
        </p:txBody>
      </p:sp>
    </p:spTree>
    <p:extLst>
      <p:ext uri="{BB962C8B-B14F-4D97-AF65-F5344CB8AC3E}">
        <p14:creationId xmlns:p14="http://schemas.microsoft.com/office/powerpoint/2010/main" val="31110878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F0C331D-1E30-4A1D-8C33-09FFC1E540B8}" type="datetimeFigureOut">
              <a:rPr lang="en-US" smtClean="0"/>
              <a:t>3/3/2015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717B4-6048-4F8A-9DBF-9389A276329F}"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0C331D-1E30-4A1D-8C33-09FFC1E540B8}" type="datetimeFigureOut">
              <a:rPr lang="en-US" smtClean="0"/>
              <a:t>3/3/2015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717B4-6048-4F8A-9DBF-9389A276329F}"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0C331D-1E30-4A1D-8C33-09FFC1E540B8}" type="datetimeFigureOut">
              <a:rPr lang="en-US" smtClean="0"/>
              <a:t>3/3/2015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717B4-6048-4F8A-9DBF-9389A276329F}"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F0C331D-1E30-4A1D-8C33-09FFC1E540B8}" type="datetimeFigureOut">
              <a:rPr lang="en-US" smtClean="0"/>
              <a:t>3/3/2015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717B4-6048-4F8A-9DBF-9389A276329F}"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F0C331D-1E30-4A1D-8C33-09FFC1E540B8}" type="datetimeFigureOut">
              <a:rPr lang="en-US" smtClean="0"/>
              <a:t>3/3/2015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5717B4-6048-4F8A-9DBF-9389A276329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0C331D-1E30-4A1D-8C33-09FFC1E540B8}" type="datetimeFigureOut">
              <a:rPr lang="en-US" smtClean="0"/>
              <a:t>3/3/2015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717B4-6048-4F8A-9DBF-9389A276329F}" type="slidenum">
              <a:rPr lang="en-US" smtClean="0"/>
              <a:t>‹#›</a:t>
            </a:fld>
            <a:endParaRPr lang="en-US"/>
          </a:p>
        </p:txBody>
      </p:sp>
    </p:spTree>
    <p:extLst>
      <p:ext uri="{BB962C8B-B14F-4D97-AF65-F5344CB8AC3E}">
        <p14:creationId xmlns:p14="http://schemas.microsoft.com/office/powerpoint/2010/main" val="42625583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F0C331D-1E30-4A1D-8C33-09FFC1E540B8}" type="datetimeFigureOut">
              <a:rPr lang="en-US" smtClean="0"/>
              <a:t>3/3/2015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5717B4-6048-4F8A-9DBF-9389A276329F}"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0C331D-1E30-4A1D-8C33-09FFC1E540B8}" type="datetimeFigureOut">
              <a:rPr lang="en-US" smtClean="0"/>
              <a:t>3/3/2015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5717B4-6048-4F8A-9DBF-9389A276329F}"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0C331D-1E30-4A1D-8C33-09FFC1E540B8}" type="datetimeFigureOut">
              <a:rPr lang="en-US" smtClean="0"/>
              <a:t>3/3/2015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717B4-6048-4F8A-9DBF-9389A276329F}"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AF0C331D-1E30-4A1D-8C33-09FFC1E540B8}" type="datetimeFigureOut">
              <a:rPr lang="en-US" smtClean="0"/>
              <a:t>3/3/2015</a:t>
            </a:fld>
            <a:endParaRPr lang="en-US"/>
          </a:p>
        </p:txBody>
      </p:sp>
      <p:sp>
        <p:nvSpPr>
          <p:cNvPr id="9" name="Slide Number Placeholder 8"/>
          <p:cNvSpPr>
            <a:spLocks noGrp="1"/>
          </p:cNvSpPr>
          <p:nvPr>
            <p:ph type="sldNum" sz="quarter" idx="11"/>
          </p:nvPr>
        </p:nvSpPr>
        <p:spPr/>
        <p:txBody>
          <a:bodyPr/>
          <a:lstStyle/>
          <a:p>
            <a:fld id="{AA5717B4-6048-4F8A-9DBF-9389A276329F}"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0C331D-1E30-4A1D-8C33-09FFC1E540B8}" type="datetimeFigureOut">
              <a:rPr lang="en-US" smtClean="0"/>
              <a:t>3/3/2015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717B4-6048-4F8A-9DBF-9389A276329F}" type="slidenum">
              <a:rPr lang="en-US" smtClean="0"/>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0C331D-1E30-4A1D-8C33-09FFC1E540B8}" type="datetimeFigureOut">
              <a:rPr lang="en-US" smtClean="0"/>
              <a:t>3/3/2015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717B4-6048-4F8A-9DBF-9389A276329F}" type="slidenum">
              <a:rPr lang="en-US" smtClean="0"/>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5613" y="273050"/>
            <a:ext cx="8226425"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5613" y="1598613"/>
            <a:ext cx="4037012" cy="44973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5" y="1598613"/>
            <a:ext cx="4037013" cy="44973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US" altLang="en-US"/>
          </a:p>
        </p:txBody>
      </p:sp>
      <p:sp>
        <p:nvSpPr>
          <p:cNvPr id="6" name="Footer Placeholder 2"/>
          <p:cNvSpPr>
            <a:spLocks noGrp="1"/>
          </p:cNvSpPr>
          <p:nvPr>
            <p:ph type="ftr" sz="quarter" idx="11"/>
          </p:nvPr>
        </p:nvSpPr>
        <p:spPr/>
        <p:txBody>
          <a:bodyPr/>
          <a:lstStyle>
            <a:lvl1pPr>
              <a:defRPr/>
            </a:lvl1pPr>
          </a:lstStyle>
          <a:p>
            <a:pPr>
              <a:defRPr/>
            </a:pPr>
            <a:endParaRPr lang="en-US" altLang="en-US"/>
          </a:p>
        </p:txBody>
      </p:sp>
      <p:sp>
        <p:nvSpPr>
          <p:cNvPr id="7" name="Slide Number Placeholder 22"/>
          <p:cNvSpPr>
            <a:spLocks noGrp="1"/>
          </p:cNvSpPr>
          <p:nvPr>
            <p:ph type="sldNum" sz="quarter" idx="12"/>
          </p:nvPr>
        </p:nvSpPr>
        <p:spPr/>
        <p:txBody>
          <a:bodyPr/>
          <a:lstStyle>
            <a:lvl1pPr>
              <a:defRPr/>
            </a:lvl1pPr>
          </a:lstStyle>
          <a:p>
            <a:pPr>
              <a:defRPr/>
            </a:pPr>
            <a:fld id="{81E3E525-6613-4C7A-8E0B-CC0A4776EFCA}" type="slidenum">
              <a:rPr lang="en-US" altLang="en-US"/>
              <a:pPr>
                <a:defRPr/>
              </a:pPr>
              <a:t>‹#›</a:t>
            </a:fld>
            <a:endParaRPr lang="en-US" altLang="en-US"/>
          </a:p>
        </p:txBody>
      </p:sp>
    </p:spTree>
    <p:extLst>
      <p:ext uri="{BB962C8B-B14F-4D97-AF65-F5344CB8AC3E}">
        <p14:creationId xmlns:p14="http://schemas.microsoft.com/office/powerpoint/2010/main" val="2269228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5613" y="273050"/>
            <a:ext cx="8226425"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5613" y="1598613"/>
            <a:ext cx="4037012" cy="44973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5025" y="1598613"/>
            <a:ext cx="4037013"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5025" y="3922713"/>
            <a:ext cx="4037013" cy="2173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13"/>
          <p:cNvSpPr>
            <a:spLocks noGrp="1"/>
          </p:cNvSpPr>
          <p:nvPr>
            <p:ph type="dt" sz="half" idx="10"/>
          </p:nvPr>
        </p:nvSpPr>
        <p:spPr/>
        <p:txBody>
          <a:bodyPr/>
          <a:lstStyle>
            <a:lvl1pPr>
              <a:defRPr/>
            </a:lvl1pPr>
          </a:lstStyle>
          <a:p>
            <a:pPr>
              <a:defRPr/>
            </a:pPr>
            <a:endParaRPr lang="en-US" altLang="en-US"/>
          </a:p>
        </p:txBody>
      </p:sp>
      <p:sp>
        <p:nvSpPr>
          <p:cNvPr id="7" name="Footer Placeholder 2"/>
          <p:cNvSpPr>
            <a:spLocks noGrp="1"/>
          </p:cNvSpPr>
          <p:nvPr>
            <p:ph type="ftr" sz="quarter" idx="11"/>
          </p:nvPr>
        </p:nvSpPr>
        <p:spPr/>
        <p:txBody>
          <a:bodyPr/>
          <a:lstStyle>
            <a:lvl1pPr>
              <a:defRPr/>
            </a:lvl1pPr>
          </a:lstStyle>
          <a:p>
            <a:pPr>
              <a:defRPr/>
            </a:pPr>
            <a:endParaRPr lang="en-US" altLang="en-US"/>
          </a:p>
        </p:txBody>
      </p:sp>
      <p:sp>
        <p:nvSpPr>
          <p:cNvPr id="8" name="Slide Number Placeholder 22"/>
          <p:cNvSpPr>
            <a:spLocks noGrp="1"/>
          </p:cNvSpPr>
          <p:nvPr>
            <p:ph type="sldNum" sz="quarter" idx="12"/>
          </p:nvPr>
        </p:nvSpPr>
        <p:spPr/>
        <p:txBody>
          <a:bodyPr/>
          <a:lstStyle>
            <a:lvl1pPr>
              <a:defRPr/>
            </a:lvl1pPr>
          </a:lstStyle>
          <a:p>
            <a:pPr>
              <a:defRPr/>
            </a:pPr>
            <a:fld id="{871D1AF0-5354-440A-9B6E-30A9B72689A2}" type="slidenum">
              <a:rPr lang="en-US" altLang="en-US"/>
              <a:pPr>
                <a:defRPr/>
              </a:pPr>
              <a:t>‹#›</a:t>
            </a:fld>
            <a:endParaRPr lang="en-US" altLang="en-US"/>
          </a:p>
        </p:txBody>
      </p:sp>
    </p:spTree>
    <p:extLst>
      <p:ext uri="{BB962C8B-B14F-4D97-AF65-F5344CB8AC3E}">
        <p14:creationId xmlns:p14="http://schemas.microsoft.com/office/powerpoint/2010/main" val="21641913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5613" y="273050"/>
            <a:ext cx="8226425"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598613"/>
            <a:ext cx="4037012" cy="44973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5025" y="1598613"/>
            <a:ext cx="4037013" cy="44973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US" altLang="en-US"/>
          </a:p>
        </p:txBody>
      </p:sp>
      <p:sp>
        <p:nvSpPr>
          <p:cNvPr id="6" name="Footer Placeholder 2"/>
          <p:cNvSpPr>
            <a:spLocks noGrp="1"/>
          </p:cNvSpPr>
          <p:nvPr>
            <p:ph type="ftr" sz="quarter" idx="11"/>
          </p:nvPr>
        </p:nvSpPr>
        <p:spPr/>
        <p:txBody>
          <a:bodyPr/>
          <a:lstStyle>
            <a:lvl1pPr>
              <a:defRPr/>
            </a:lvl1pPr>
          </a:lstStyle>
          <a:p>
            <a:pPr>
              <a:defRPr/>
            </a:pPr>
            <a:endParaRPr lang="en-US" altLang="en-US"/>
          </a:p>
        </p:txBody>
      </p:sp>
      <p:sp>
        <p:nvSpPr>
          <p:cNvPr id="7" name="Slide Number Placeholder 22"/>
          <p:cNvSpPr>
            <a:spLocks noGrp="1"/>
          </p:cNvSpPr>
          <p:nvPr>
            <p:ph type="sldNum" sz="quarter" idx="12"/>
          </p:nvPr>
        </p:nvSpPr>
        <p:spPr/>
        <p:txBody>
          <a:bodyPr/>
          <a:lstStyle>
            <a:lvl1pPr>
              <a:defRPr/>
            </a:lvl1pPr>
          </a:lstStyle>
          <a:p>
            <a:pPr>
              <a:defRPr/>
            </a:pPr>
            <a:fld id="{2334BE66-DC3F-4BBA-B759-CA88593DD7DB}" type="slidenum">
              <a:rPr lang="en-US" altLang="en-US"/>
              <a:pPr>
                <a:defRPr/>
              </a:pPr>
              <a:t>‹#›</a:t>
            </a:fld>
            <a:endParaRPr lang="en-US" altLang="en-US"/>
          </a:p>
        </p:txBody>
      </p:sp>
    </p:spTree>
    <p:extLst>
      <p:ext uri="{BB962C8B-B14F-4D97-AF65-F5344CB8AC3E}">
        <p14:creationId xmlns:p14="http://schemas.microsoft.com/office/powerpoint/2010/main" val="3111087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0C331D-1E30-4A1D-8C33-09FFC1E540B8}" type="datetimeFigureOut">
              <a:rPr lang="en-US" smtClean="0"/>
              <a:t>3/3/2015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717B4-6048-4F8A-9DBF-9389A276329F}" type="slidenum">
              <a:rPr lang="en-US" smtClean="0"/>
              <a:t>‹#›</a:t>
            </a:fld>
            <a:endParaRPr lang="en-US"/>
          </a:p>
        </p:txBody>
      </p:sp>
    </p:spTree>
    <p:extLst>
      <p:ext uri="{BB962C8B-B14F-4D97-AF65-F5344CB8AC3E}">
        <p14:creationId xmlns:p14="http://schemas.microsoft.com/office/powerpoint/2010/main" val="1945657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F0C331D-1E30-4A1D-8C33-09FFC1E540B8}" type="datetimeFigureOut">
              <a:rPr lang="en-US" smtClean="0"/>
              <a:t>3/3/2015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717B4-6048-4F8A-9DBF-9389A276329F}" type="slidenum">
              <a:rPr lang="en-US" smtClean="0"/>
              <a:t>‹#›</a:t>
            </a:fld>
            <a:endParaRPr lang="en-US"/>
          </a:p>
        </p:txBody>
      </p:sp>
    </p:spTree>
    <p:extLst>
      <p:ext uri="{BB962C8B-B14F-4D97-AF65-F5344CB8AC3E}">
        <p14:creationId xmlns:p14="http://schemas.microsoft.com/office/powerpoint/2010/main" val="3863581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F0C331D-1E30-4A1D-8C33-09FFC1E540B8}" type="datetimeFigureOut">
              <a:rPr lang="en-US" smtClean="0"/>
              <a:t>3/3/2015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5717B4-6048-4F8A-9DBF-9389A276329F}" type="slidenum">
              <a:rPr lang="en-US" smtClean="0"/>
              <a:t>‹#›</a:t>
            </a:fld>
            <a:endParaRPr lang="en-US"/>
          </a:p>
        </p:txBody>
      </p:sp>
    </p:spTree>
    <p:extLst>
      <p:ext uri="{BB962C8B-B14F-4D97-AF65-F5344CB8AC3E}">
        <p14:creationId xmlns:p14="http://schemas.microsoft.com/office/powerpoint/2010/main" val="8834981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F0C331D-1E30-4A1D-8C33-09FFC1E540B8}" type="datetimeFigureOut">
              <a:rPr lang="en-US" smtClean="0"/>
              <a:t>3/3/2015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5717B4-6048-4F8A-9DBF-9389A276329F}" type="slidenum">
              <a:rPr lang="en-US" smtClean="0"/>
              <a:t>‹#›</a:t>
            </a:fld>
            <a:endParaRPr lang="en-US"/>
          </a:p>
        </p:txBody>
      </p:sp>
    </p:spTree>
    <p:extLst>
      <p:ext uri="{BB962C8B-B14F-4D97-AF65-F5344CB8AC3E}">
        <p14:creationId xmlns:p14="http://schemas.microsoft.com/office/powerpoint/2010/main" val="2970477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0C331D-1E30-4A1D-8C33-09FFC1E540B8}" type="datetimeFigureOut">
              <a:rPr lang="en-US" smtClean="0"/>
              <a:t>3/3/2015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5717B4-6048-4F8A-9DBF-9389A276329F}" type="slidenum">
              <a:rPr lang="en-US" smtClean="0"/>
              <a:t>‹#›</a:t>
            </a:fld>
            <a:endParaRPr lang="en-US"/>
          </a:p>
        </p:txBody>
      </p:sp>
    </p:spTree>
    <p:extLst>
      <p:ext uri="{BB962C8B-B14F-4D97-AF65-F5344CB8AC3E}">
        <p14:creationId xmlns:p14="http://schemas.microsoft.com/office/powerpoint/2010/main" val="3826082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0C331D-1E30-4A1D-8C33-09FFC1E540B8}" type="datetimeFigureOut">
              <a:rPr lang="en-US" smtClean="0"/>
              <a:t>3/3/2015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717B4-6048-4F8A-9DBF-9389A276329F}" type="slidenum">
              <a:rPr lang="en-US" smtClean="0"/>
              <a:t>‹#›</a:t>
            </a:fld>
            <a:endParaRPr lang="en-US"/>
          </a:p>
        </p:txBody>
      </p:sp>
    </p:spTree>
    <p:extLst>
      <p:ext uri="{BB962C8B-B14F-4D97-AF65-F5344CB8AC3E}">
        <p14:creationId xmlns:p14="http://schemas.microsoft.com/office/powerpoint/2010/main" val="2359377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0C331D-1E30-4A1D-8C33-09FFC1E540B8}" type="datetimeFigureOut">
              <a:rPr lang="en-US" smtClean="0"/>
              <a:t>3/3/2015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717B4-6048-4F8A-9DBF-9389A276329F}" type="slidenum">
              <a:rPr lang="en-US" smtClean="0"/>
              <a:t>‹#›</a:t>
            </a:fld>
            <a:endParaRPr lang="en-US"/>
          </a:p>
        </p:txBody>
      </p:sp>
    </p:spTree>
    <p:extLst>
      <p:ext uri="{BB962C8B-B14F-4D97-AF65-F5344CB8AC3E}">
        <p14:creationId xmlns:p14="http://schemas.microsoft.com/office/powerpoint/2010/main" val="22460240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0C331D-1E30-4A1D-8C33-09FFC1E540B8}" type="datetimeFigureOut">
              <a:rPr lang="en-US" smtClean="0"/>
              <a:t>3/3/2015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5717B4-6048-4F8A-9DBF-9389A276329F}" type="slidenum">
              <a:rPr lang="en-US" smtClean="0"/>
              <a:t>‹#›</a:t>
            </a:fld>
            <a:endParaRPr lang="en-US"/>
          </a:p>
        </p:txBody>
      </p:sp>
    </p:spTree>
    <p:extLst>
      <p:ext uri="{BB962C8B-B14F-4D97-AF65-F5344CB8AC3E}">
        <p14:creationId xmlns:p14="http://schemas.microsoft.com/office/powerpoint/2010/main" val="24467969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AA5717B4-6048-4F8A-9DBF-9389A276329F}"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AF0C331D-1E30-4A1D-8C33-09FFC1E540B8}" type="datetimeFigureOut">
              <a:rPr lang="en-US" smtClean="0"/>
              <a:t>3/3/2015</a:t>
            </a:fld>
            <a:endParaRPr lang="en-US"/>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Causes of Great Depression</a:t>
            </a:r>
            <a:endParaRPr lang="en-US" dirty="0"/>
          </a:p>
        </p:txBody>
      </p:sp>
    </p:spTree>
    <p:extLst>
      <p:ext uri="{BB962C8B-B14F-4D97-AF65-F5344CB8AC3E}">
        <p14:creationId xmlns:p14="http://schemas.microsoft.com/office/powerpoint/2010/main" val="16871031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p:cNvSpPr>
            <a:spLocks noChangeArrowheads="1"/>
          </p:cNvSpPr>
          <p:nvPr/>
        </p:nvSpPr>
        <p:spPr bwMode="auto">
          <a:xfrm>
            <a:off x="457200" y="762000"/>
            <a:ext cx="4038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ltLang="en-US"/>
          </a:p>
        </p:txBody>
      </p:sp>
      <p:sp>
        <p:nvSpPr>
          <p:cNvPr id="24579" name="Rectangle 17"/>
          <p:cNvSpPr>
            <a:spLocks noGrp="1" noChangeArrowheads="1"/>
          </p:cNvSpPr>
          <p:nvPr>
            <p:ph type="title"/>
          </p:nvPr>
        </p:nvSpPr>
        <p:spPr/>
        <p:txBody>
          <a:bodyPr/>
          <a:lstStyle/>
          <a:p>
            <a:pPr algn="ctr" eaLnBrk="1" hangingPunct="1"/>
            <a:r>
              <a:rPr lang="en-US" altLang="en-US" sz="3600" dirty="0" smtClean="0">
                <a:solidFill>
                  <a:schemeClr val="tx1"/>
                </a:solidFill>
              </a:rPr>
              <a:t>International Depression</a:t>
            </a:r>
            <a:br>
              <a:rPr lang="en-US" altLang="en-US" sz="3600" dirty="0" smtClean="0">
                <a:solidFill>
                  <a:schemeClr val="tx1"/>
                </a:solidFill>
              </a:rPr>
            </a:br>
            <a:endParaRPr lang="en-US" altLang="en-US" sz="3600" dirty="0" smtClean="0">
              <a:solidFill>
                <a:schemeClr val="tx1"/>
              </a:solidFill>
            </a:endParaRPr>
          </a:p>
        </p:txBody>
      </p:sp>
      <p:sp>
        <p:nvSpPr>
          <p:cNvPr id="24580" name="Rectangle 18"/>
          <p:cNvSpPr>
            <a:spLocks noGrp="1" noChangeArrowheads="1"/>
          </p:cNvSpPr>
          <p:nvPr>
            <p:ph idx="1"/>
          </p:nvPr>
        </p:nvSpPr>
        <p:spPr>
          <a:xfrm>
            <a:off x="685800" y="1447800"/>
            <a:ext cx="8001000" cy="4572000"/>
          </a:xfrm>
        </p:spPr>
        <p:txBody>
          <a:bodyPr>
            <a:normAutofit lnSpcReduction="10000"/>
          </a:bodyPr>
          <a:lstStyle/>
          <a:p>
            <a:pPr marL="114300" indent="0" eaLnBrk="1" hangingPunct="1">
              <a:lnSpc>
                <a:spcPct val="70000"/>
              </a:lnSpc>
              <a:buNone/>
            </a:pPr>
            <a:r>
              <a:rPr lang="en-US" altLang="en-US" sz="2800" dirty="0" smtClean="0"/>
              <a:t>• Dawes Plan (1924)</a:t>
            </a:r>
          </a:p>
          <a:p>
            <a:pPr eaLnBrk="1" hangingPunct="1">
              <a:lnSpc>
                <a:spcPct val="70000"/>
              </a:lnSpc>
              <a:buFont typeface="Wingdings" charset="2"/>
              <a:buNone/>
            </a:pPr>
            <a:r>
              <a:rPr lang="en-US" altLang="en-US" sz="2800" dirty="0" smtClean="0"/>
              <a:t>		– Loans to Germany</a:t>
            </a:r>
          </a:p>
          <a:p>
            <a:pPr eaLnBrk="1" hangingPunct="1">
              <a:lnSpc>
                <a:spcPct val="70000"/>
              </a:lnSpc>
              <a:buFont typeface="Wingdings" charset="2"/>
              <a:buNone/>
            </a:pPr>
            <a:r>
              <a:rPr lang="en-US" altLang="en-US" sz="2800" dirty="0" smtClean="0"/>
              <a:t>		– reduction in amount of reparations owed to Allies</a:t>
            </a:r>
          </a:p>
          <a:p>
            <a:pPr eaLnBrk="1" hangingPunct="1">
              <a:lnSpc>
                <a:spcPct val="70000"/>
              </a:lnSpc>
              <a:buFont typeface="Wingdings" charset="2"/>
              <a:buNone/>
            </a:pPr>
            <a:r>
              <a:rPr lang="en-US" altLang="en-US" sz="2800" dirty="0" smtClean="0"/>
              <a:t>		– purchase U.S. manufactured goods and agricultural products</a:t>
            </a:r>
          </a:p>
          <a:p>
            <a:pPr eaLnBrk="1" hangingPunct="1">
              <a:lnSpc>
                <a:spcPct val="70000"/>
              </a:lnSpc>
              <a:buFont typeface="Wingdings" charset="2"/>
              <a:buNone/>
            </a:pPr>
            <a:r>
              <a:rPr lang="en-US" altLang="en-US" sz="2800" dirty="0" smtClean="0"/>
              <a:t>• </a:t>
            </a:r>
            <a:r>
              <a:rPr lang="en-US" altLang="en-US" sz="2800" dirty="0" smtClean="0"/>
              <a:t>European economies collapsed by 1931</a:t>
            </a:r>
          </a:p>
          <a:p>
            <a:pPr eaLnBrk="1" hangingPunct="1">
              <a:lnSpc>
                <a:spcPct val="70000"/>
              </a:lnSpc>
              <a:buFont typeface="Wingdings" charset="2"/>
              <a:buNone/>
            </a:pPr>
            <a:r>
              <a:rPr lang="en-US" altLang="en-US" sz="2800" dirty="0" smtClean="0"/>
              <a:t>		– Reduction in demand for U.S. goods</a:t>
            </a:r>
          </a:p>
          <a:p>
            <a:pPr eaLnBrk="1" hangingPunct="1">
              <a:lnSpc>
                <a:spcPct val="70000"/>
              </a:lnSpc>
              <a:buFont typeface="Wingdings" charset="2"/>
              <a:buNone/>
            </a:pPr>
            <a:r>
              <a:rPr lang="en-US" altLang="en-US" sz="2800" dirty="0" smtClean="0"/>
              <a:t>		– Inability to repay reparations and loans</a:t>
            </a:r>
          </a:p>
          <a:p>
            <a:pPr eaLnBrk="1" hangingPunct="1">
              <a:lnSpc>
                <a:spcPct val="70000"/>
              </a:lnSpc>
              <a:buFont typeface="Wingdings" charset="2"/>
              <a:buNone/>
            </a:pPr>
            <a:r>
              <a:rPr lang="en-US" altLang="en-US" sz="2800" dirty="0" smtClean="0"/>
              <a:t>• </a:t>
            </a:r>
            <a:r>
              <a:rPr lang="en-US" altLang="en-US" sz="2800" dirty="0" smtClean="0"/>
              <a:t>U.S. reduction of foreign investments</a:t>
            </a:r>
          </a:p>
          <a:p>
            <a:pPr eaLnBrk="1" hangingPunct="1">
              <a:lnSpc>
                <a:spcPct val="70000"/>
              </a:lnSpc>
              <a:buFont typeface="Wingdings" charset="2"/>
              <a:buNone/>
            </a:pPr>
            <a:r>
              <a:rPr lang="en-US" altLang="en-US" sz="2800" dirty="0" smtClean="0"/>
              <a:t>• </a:t>
            </a:r>
            <a:r>
              <a:rPr lang="en-US" altLang="en-US" sz="2800" dirty="0" smtClean="0"/>
              <a:t>U.S. cutback on purchase of raw materials, supplies, and goods from abroad</a:t>
            </a:r>
          </a:p>
          <a:p>
            <a:pPr eaLnBrk="1" hangingPunct="1">
              <a:lnSpc>
                <a:spcPct val="70000"/>
              </a:lnSpc>
              <a:buFont typeface="Wingdings" charset="2"/>
              <a:buNone/>
            </a:pPr>
            <a:r>
              <a:rPr lang="en-US" altLang="en-US" sz="2800" dirty="0" smtClean="0"/>
              <a:t>• </a:t>
            </a:r>
            <a:r>
              <a:rPr lang="en-US" altLang="en-US" sz="2800" dirty="0" smtClean="0"/>
              <a:t>Hawley-Smoot Tariff (1930)</a:t>
            </a:r>
          </a:p>
          <a:p>
            <a:pPr eaLnBrk="1" hangingPunct="1">
              <a:lnSpc>
                <a:spcPct val="70000"/>
              </a:lnSpc>
              <a:buFont typeface="Wingdings" charset="2"/>
              <a:buNone/>
            </a:pPr>
            <a:r>
              <a:rPr lang="en-US" altLang="en-US" sz="2800" dirty="0" smtClean="0"/>
              <a:t>		– Raised tariffs to all-time high</a:t>
            </a:r>
          </a:p>
          <a:p>
            <a:pPr eaLnBrk="1" hangingPunct="1">
              <a:lnSpc>
                <a:spcPct val="70000"/>
              </a:lnSpc>
            </a:pPr>
            <a:endParaRPr lang="en-US" altLang="en-US" sz="2400" dirty="0" smtClean="0"/>
          </a:p>
        </p:txBody>
      </p:sp>
    </p:spTree>
    <p:extLst>
      <p:ext uri="{BB962C8B-B14F-4D97-AF65-F5344CB8AC3E}">
        <p14:creationId xmlns:p14="http://schemas.microsoft.com/office/powerpoint/2010/main" val="39808450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p:cNvSpPr>
            <a:spLocks noGrp="1" noChangeArrowheads="1"/>
          </p:cNvSpPr>
          <p:nvPr>
            <p:ph type="title"/>
          </p:nvPr>
        </p:nvSpPr>
        <p:spPr/>
        <p:txBody>
          <a:bodyPr/>
          <a:lstStyle/>
          <a:p>
            <a:pPr algn="ctr" eaLnBrk="1" hangingPunct="1"/>
            <a:r>
              <a:rPr lang="en-US" altLang="en-US" sz="3600" smtClean="0">
                <a:solidFill>
                  <a:schemeClr val="tx1"/>
                </a:solidFill>
              </a:rPr>
              <a:t>Structural Weaknesses</a:t>
            </a:r>
            <a:r>
              <a:rPr lang="en-US" altLang="en-US" sz="3600" smtClean="0">
                <a:solidFill>
                  <a:srgbClr val="C00000"/>
                </a:solidFill>
              </a:rPr>
              <a:t/>
            </a:r>
            <a:br>
              <a:rPr lang="en-US" altLang="en-US" sz="3600" smtClean="0">
                <a:solidFill>
                  <a:srgbClr val="C00000"/>
                </a:solidFill>
              </a:rPr>
            </a:br>
            <a:endParaRPr lang="en-US" altLang="en-US" sz="3600" smtClean="0">
              <a:solidFill>
                <a:srgbClr val="C00000"/>
              </a:solidFill>
            </a:endParaRPr>
          </a:p>
        </p:txBody>
      </p:sp>
      <p:pic>
        <p:nvPicPr>
          <p:cNvPr id="25603" name="Picture 8"/>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533400" y="1143000"/>
            <a:ext cx="3962400" cy="5029200"/>
          </a:xfrm>
          <a:noFill/>
        </p:spPr>
      </p:pic>
      <p:sp>
        <p:nvSpPr>
          <p:cNvPr id="25604" name="Rectangle 6"/>
          <p:cNvSpPr>
            <a:spLocks noGrp="1" noChangeArrowheads="1"/>
          </p:cNvSpPr>
          <p:nvPr>
            <p:ph type="body" sz="half" idx="2"/>
          </p:nvPr>
        </p:nvSpPr>
        <p:spPr>
          <a:xfrm>
            <a:off x="4645025" y="1143000"/>
            <a:ext cx="4037013" cy="5181600"/>
          </a:xfrm>
        </p:spPr>
        <p:txBody>
          <a:bodyPr/>
          <a:lstStyle/>
          <a:p>
            <a:pPr eaLnBrk="1" hangingPunct="1">
              <a:lnSpc>
                <a:spcPct val="70000"/>
              </a:lnSpc>
            </a:pPr>
            <a:r>
              <a:rPr lang="en-US" altLang="en-US" sz="2400" b="1" smtClean="0"/>
              <a:t>Farmers – ¼ of employed workers</a:t>
            </a:r>
          </a:p>
          <a:p>
            <a:pPr eaLnBrk="1" hangingPunct="1">
              <a:lnSpc>
                <a:spcPct val="70000"/>
              </a:lnSpc>
              <a:buFont typeface="Wingdings" charset="2"/>
              <a:buNone/>
            </a:pPr>
            <a:r>
              <a:rPr lang="en-US" altLang="en-US" sz="2400" smtClean="0"/>
              <a:t>	• Low prices</a:t>
            </a:r>
          </a:p>
          <a:p>
            <a:pPr eaLnBrk="1" hangingPunct="1">
              <a:lnSpc>
                <a:spcPct val="70000"/>
              </a:lnSpc>
              <a:buFont typeface="Wingdings" charset="2"/>
              <a:buNone/>
            </a:pPr>
            <a:r>
              <a:rPr lang="en-US" altLang="en-US" sz="2400" smtClean="0"/>
              <a:t>	• Over production</a:t>
            </a:r>
          </a:p>
          <a:p>
            <a:pPr eaLnBrk="1" hangingPunct="1">
              <a:lnSpc>
                <a:spcPct val="70000"/>
              </a:lnSpc>
              <a:buFont typeface="Wingdings" charset="2"/>
              <a:buNone/>
            </a:pPr>
            <a:r>
              <a:rPr lang="en-US" altLang="en-US" sz="2400" smtClean="0"/>
              <a:t>	• Default on mortgage 		payments and risk of		foreclosures</a:t>
            </a:r>
          </a:p>
          <a:p>
            <a:pPr eaLnBrk="1" hangingPunct="1">
              <a:lnSpc>
                <a:spcPct val="70000"/>
              </a:lnSpc>
            </a:pPr>
            <a:r>
              <a:rPr lang="en-US" altLang="en-US" sz="2400" smtClean="0"/>
              <a:t>• Avg. income $273 compared to $750</a:t>
            </a:r>
          </a:p>
          <a:p>
            <a:pPr eaLnBrk="1" hangingPunct="1">
              <a:lnSpc>
                <a:spcPct val="70000"/>
              </a:lnSpc>
            </a:pPr>
            <a:r>
              <a:rPr lang="en-US" altLang="en-US" sz="2400" smtClean="0"/>
              <a:t>The Dust Bowl (1930 to 1941)</a:t>
            </a:r>
          </a:p>
          <a:p>
            <a:pPr eaLnBrk="1" hangingPunct="1">
              <a:lnSpc>
                <a:spcPct val="70000"/>
              </a:lnSpc>
              <a:buFont typeface="Wingdings" charset="2"/>
              <a:buNone/>
            </a:pPr>
            <a:r>
              <a:rPr lang="en-US" altLang="en-US" sz="2400" smtClean="0"/>
              <a:t>	– Ecological and human-made disasters</a:t>
            </a:r>
          </a:p>
          <a:p>
            <a:pPr eaLnBrk="1" hangingPunct="1">
              <a:lnSpc>
                <a:spcPct val="70000"/>
              </a:lnSpc>
              <a:buFont typeface="Wingdings" charset="2"/>
              <a:buNone/>
            </a:pPr>
            <a:r>
              <a:rPr lang="en-US" altLang="en-US" sz="2400" smtClean="0"/>
              <a:t>	– Drought</a:t>
            </a:r>
          </a:p>
          <a:p>
            <a:pPr eaLnBrk="1" hangingPunct="1">
              <a:lnSpc>
                <a:spcPct val="70000"/>
              </a:lnSpc>
              <a:buFont typeface="Wingdings" charset="2"/>
              <a:buNone/>
            </a:pPr>
            <a:r>
              <a:rPr lang="en-US" altLang="en-US" sz="2400" smtClean="0"/>
              <a:t>	– Top-soil erosion</a:t>
            </a:r>
          </a:p>
          <a:p>
            <a:pPr eaLnBrk="1" hangingPunct="1">
              <a:lnSpc>
                <a:spcPct val="70000"/>
              </a:lnSpc>
              <a:buFont typeface="Wingdings" charset="2"/>
              <a:buNone/>
            </a:pPr>
            <a:r>
              <a:rPr lang="en-US" altLang="en-US" sz="2400" smtClean="0"/>
              <a:t>	– 350,000 relocated West in 1930s</a:t>
            </a:r>
          </a:p>
          <a:p>
            <a:pPr eaLnBrk="1" hangingPunct="1">
              <a:lnSpc>
                <a:spcPct val="70000"/>
              </a:lnSpc>
            </a:pPr>
            <a:endParaRPr lang="en-US" altLang="en-US" sz="1800" smtClean="0"/>
          </a:p>
        </p:txBody>
      </p:sp>
    </p:spTree>
    <p:extLst>
      <p:ext uri="{BB962C8B-B14F-4D97-AF65-F5344CB8AC3E}">
        <p14:creationId xmlns:p14="http://schemas.microsoft.com/office/powerpoint/2010/main" val="2460191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algn="ctr" eaLnBrk="1" hangingPunct="1"/>
            <a:r>
              <a:rPr lang="en-US" altLang="en-US" smtClean="0"/>
              <a:t>Who’s to Blame?</a:t>
            </a:r>
          </a:p>
        </p:txBody>
      </p:sp>
      <p:sp>
        <p:nvSpPr>
          <p:cNvPr id="35843" name="Text Placeholder 2"/>
          <p:cNvSpPr>
            <a:spLocks noGrp="1"/>
          </p:cNvSpPr>
          <p:nvPr>
            <p:ph type="body" sz="half" idx="1"/>
          </p:nvPr>
        </p:nvSpPr>
        <p:spPr>
          <a:xfrm>
            <a:off x="455613" y="1447800"/>
            <a:ext cx="4268787" cy="4648200"/>
          </a:xfrm>
        </p:spPr>
        <p:txBody>
          <a:bodyPr>
            <a:normAutofit fontScale="92500" lnSpcReduction="20000"/>
          </a:bodyPr>
          <a:lstStyle/>
          <a:p>
            <a:pPr eaLnBrk="1" hangingPunct="1"/>
            <a:r>
              <a:rPr lang="en-US" altLang="en-US" sz="3200" dirty="0" smtClean="0"/>
              <a:t>Bankers, brokers and businessmen received a lot of the blame</a:t>
            </a:r>
          </a:p>
          <a:p>
            <a:pPr eaLnBrk="1" hangingPunct="1"/>
            <a:r>
              <a:rPr lang="en-US" altLang="en-US" sz="3200" dirty="0" smtClean="0"/>
              <a:t>Prof. </a:t>
            </a:r>
            <a:r>
              <a:rPr lang="en-US" altLang="en-US" sz="3200" dirty="0" err="1" smtClean="0"/>
              <a:t>Henretta</a:t>
            </a:r>
            <a:r>
              <a:rPr lang="en-US" altLang="en-US" sz="3200" dirty="0" smtClean="0"/>
              <a:t>- “Hoover had responded to the national emergency with government action on an unprecedented scale”</a:t>
            </a:r>
          </a:p>
          <a:p>
            <a:pPr eaLnBrk="1" hangingPunct="1"/>
            <a:r>
              <a:rPr lang="en-US" altLang="en-US" sz="3200" dirty="0" smtClean="0"/>
              <a:t>Ultimately Hoover became the scapegoat</a:t>
            </a:r>
          </a:p>
        </p:txBody>
      </p:sp>
      <p:pic>
        <p:nvPicPr>
          <p:cNvPr id="35844" name="Content Placeholder 4" descr="hoover 1.jpg"/>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007220" y="1598714"/>
            <a:ext cx="3312622" cy="4497185"/>
          </a:xfrm>
        </p:spPr>
      </p:pic>
    </p:spTree>
    <p:extLst>
      <p:ext uri="{BB962C8B-B14F-4D97-AF65-F5344CB8AC3E}">
        <p14:creationId xmlns:p14="http://schemas.microsoft.com/office/powerpoint/2010/main" val="38757112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Grp="1" noChangeArrowheads="1"/>
          </p:cNvSpPr>
          <p:nvPr>
            <p:ph type="title"/>
          </p:nvPr>
        </p:nvSpPr>
        <p:spPr>
          <a:xfrm>
            <a:off x="685800" y="0"/>
            <a:ext cx="8226425" cy="1219200"/>
          </a:xfrm>
        </p:spPr>
        <p:txBody>
          <a:bodyPr/>
          <a:lstStyle/>
          <a:p>
            <a:pPr algn="ctr" eaLnBrk="1" hangingPunct="1"/>
            <a:r>
              <a:rPr lang="en-US" altLang="en-US" sz="3200" dirty="0" smtClean="0">
                <a:solidFill>
                  <a:schemeClr val="tx1"/>
                </a:solidFill>
              </a:rPr>
              <a:t/>
            </a:r>
            <a:br>
              <a:rPr lang="en-US" altLang="en-US" sz="3200" dirty="0" smtClean="0">
                <a:solidFill>
                  <a:schemeClr val="tx1"/>
                </a:solidFill>
              </a:rPr>
            </a:br>
            <a:r>
              <a:rPr lang="en-US" altLang="en-US" sz="3200" dirty="0" smtClean="0">
                <a:solidFill>
                  <a:schemeClr val="tx1"/>
                </a:solidFill>
              </a:rPr>
              <a:t>What caused the Great Depression?</a:t>
            </a:r>
            <a:br>
              <a:rPr lang="en-US" altLang="en-US" sz="3200" dirty="0" smtClean="0">
                <a:solidFill>
                  <a:schemeClr val="tx1"/>
                </a:solidFill>
              </a:rPr>
            </a:br>
            <a:endParaRPr lang="en-US" altLang="en-US" sz="3200" dirty="0" smtClean="0">
              <a:solidFill>
                <a:schemeClr val="tx1"/>
              </a:solidFill>
            </a:endParaRPr>
          </a:p>
        </p:txBody>
      </p:sp>
      <p:sp>
        <p:nvSpPr>
          <p:cNvPr id="13315" name="Rectangle 5"/>
          <p:cNvSpPr>
            <a:spLocks noGrp="1" noChangeArrowheads="1"/>
          </p:cNvSpPr>
          <p:nvPr>
            <p:ph type="body" sz="half" idx="1"/>
          </p:nvPr>
        </p:nvSpPr>
        <p:spPr>
          <a:xfrm>
            <a:off x="457200" y="609600"/>
            <a:ext cx="4037013" cy="6019800"/>
          </a:xfrm>
        </p:spPr>
        <p:txBody>
          <a:bodyPr>
            <a:normAutofit fontScale="92500" lnSpcReduction="10000"/>
          </a:bodyPr>
          <a:lstStyle/>
          <a:p>
            <a:pPr eaLnBrk="1" hangingPunct="1">
              <a:lnSpc>
                <a:spcPct val="90000"/>
              </a:lnSpc>
              <a:buFont typeface="Wingdings 2" pitchFamily="18" charset="2"/>
              <a:buNone/>
            </a:pPr>
            <a:endParaRPr lang="en-US" altLang="en-US" sz="2400" dirty="0" smtClean="0"/>
          </a:p>
          <a:p>
            <a:pPr eaLnBrk="1" hangingPunct="1">
              <a:lnSpc>
                <a:spcPct val="90000"/>
              </a:lnSpc>
            </a:pPr>
            <a:r>
              <a:rPr lang="en-US" altLang="en-US" sz="2400" dirty="0" smtClean="0"/>
              <a:t>Consumer spending had actually  begun to decline in 1927</a:t>
            </a:r>
          </a:p>
          <a:p>
            <a:pPr eaLnBrk="1" hangingPunct="1">
              <a:lnSpc>
                <a:spcPct val="90000"/>
              </a:lnSpc>
            </a:pPr>
            <a:r>
              <a:rPr lang="en-US" altLang="en-US" sz="2400" dirty="0" smtClean="0"/>
              <a:t>Layoffs had begun in 1928 and  a clear recession had hit by summer of 1929</a:t>
            </a:r>
          </a:p>
          <a:p>
            <a:pPr eaLnBrk="1" hangingPunct="1">
              <a:lnSpc>
                <a:spcPct val="90000"/>
              </a:lnSpc>
            </a:pPr>
            <a:r>
              <a:rPr lang="en-US" altLang="en-US" sz="2400" dirty="0" smtClean="0"/>
              <a:t>Stock market speculation continued despite the slowdown</a:t>
            </a:r>
          </a:p>
          <a:p>
            <a:pPr eaLnBrk="1" hangingPunct="1">
              <a:lnSpc>
                <a:spcPct val="90000"/>
              </a:lnSpc>
            </a:pPr>
            <a:r>
              <a:rPr lang="en-US" altLang="en-US" sz="2400" dirty="0" smtClean="0"/>
              <a:t>Stock Market Crash of 1929</a:t>
            </a:r>
          </a:p>
          <a:p>
            <a:pPr eaLnBrk="1" hangingPunct="1">
              <a:lnSpc>
                <a:spcPct val="90000"/>
              </a:lnSpc>
            </a:pPr>
            <a:r>
              <a:rPr lang="en-US" altLang="en-US" sz="2400" dirty="0" smtClean="0"/>
              <a:t>10% ? of households owned stock</a:t>
            </a:r>
          </a:p>
          <a:p>
            <a:pPr eaLnBrk="1" hangingPunct="1">
              <a:lnSpc>
                <a:spcPct val="90000"/>
              </a:lnSpc>
            </a:pPr>
            <a:r>
              <a:rPr lang="en-US" altLang="en-US" sz="2400" dirty="0" smtClean="0"/>
              <a:t>Margin buying</a:t>
            </a:r>
          </a:p>
          <a:p>
            <a:pPr eaLnBrk="1" hangingPunct="1">
              <a:lnSpc>
                <a:spcPct val="90000"/>
              </a:lnSpc>
            </a:pPr>
            <a:r>
              <a:rPr lang="en-US" altLang="en-US" sz="2400" dirty="0" smtClean="0"/>
              <a:t>“Black Thursday” (10/24/29) and “Black Tuesday (10/29/29)</a:t>
            </a:r>
          </a:p>
          <a:p>
            <a:pPr eaLnBrk="1" hangingPunct="1">
              <a:lnSpc>
                <a:spcPct val="90000"/>
              </a:lnSpc>
              <a:buFont typeface="Wingdings" charset="2"/>
              <a:buNone/>
            </a:pPr>
            <a:r>
              <a:rPr lang="en-US" altLang="en-US" sz="2400" dirty="0" smtClean="0"/>
              <a:t>Economists differ on how much weight to place on market crash</a:t>
            </a:r>
          </a:p>
        </p:txBody>
      </p:sp>
      <p:pic>
        <p:nvPicPr>
          <p:cNvPr id="13316" name="Picture 7"/>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928650" y="1197429"/>
            <a:ext cx="4204464" cy="5638800"/>
          </a:xfrm>
          <a:noFill/>
        </p:spPr>
      </p:pic>
    </p:spTree>
    <p:extLst>
      <p:ext uri="{BB962C8B-B14F-4D97-AF65-F5344CB8AC3E}">
        <p14:creationId xmlns:p14="http://schemas.microsoft.com/office/powerpoint/2010/main" val="6904191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ltLang="en-US" smtClean="0"/>
              <a:t>The Stock Market Crash of 1929</a:t>
            </a:r>
          </a:p>
        </p:txBody>
      </p:sp>
      <p:sp>
        <p:nvSpPr>
          <p:cNvPr id="14339" name="Rectangle 1"/>
          <p:cNvSpPr>
            <a:spLocks noGrp="1" noChangeArrowheads="1"/>
          </p:cNvSpPr>
          <p:nvPr>
            <p:ph sz="half" idx="1"/>
          </p:nvPr>
        </p:nvSpPr>
        <p:spPr>
          <a:xfrm>
            <a:off x="0" y="1600200"/>
            <a:ext cx="3749675" cy="4572000"/>
          </a:xfrm>
        </p:spPr>
        <p:txBody>
          <a:bodyPr>
            <a:normAutofit fontScale="92500"/>
          </a:bodyPr>
          <a:lstStyle/>
          <a:p>
            <a:pPr marL="0" indent="0" eaLnBrk="1" hangingPunct="1">
              <a:buFont typeface="Arial" charset="0"/>
              <a:buNone/>
            </a:pPr>
            <a:r>
              <a:rPr lang="en-US" altLang="en-US" b="1" dirty="0" smtClean="0">
                <a:latin typeface="Arial" charset="0"/>
                <a:cs typeface="Arial" charset="0"/>
              </a:rPr>
              <a:t>Stock Market Crash of 1929</a:t>
            </a:r>
            <a:r>
              <a:rPr lang="en-US" altLang="en-US" dirty="0" smtClean="0">
                <a:latin typeface="Arial" charset="0"/>
                <a:cs typeface="Arial" charset="0"/>
              </a:rPr>
              <a:t> – A ten-day period beginning on October 20, 1929, when the value of stocks plummeted as panicked investors sold off their stock in droves. This moment is usually considered the official start of the Depression.</a:t>
            </a:r>
          </a:p>
        </p:txBody>
      </p:sp>
      <p:pic>
        <p:nvPicPr>
          <p:cNvPr id="14341" name="Picture 4" descr="C:\Documents and Settings\Bill\Desktop\Faragher\Faragher_JPG\IMAGES-FINAL_M24\AACFHQY0.jpg"/>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3886200" y="1600200"/>
            <a:ext cx="5257800" cy="5257800"/>
          </a:xfrm>
          <a:noFill/>
        </p:spPr>
      </p:pic>
    </p:spTree>
    <p:extLst>
      <p:ext uri="{BB962C8B-B14F-4D97-AF65-F5344CB8AC3E}">
        <p14:creationId xmlns:p14="http://schemas.microsoft.com/office/powerpoint/2010/main" val="954476251"/>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a:spLocks noGrp="1"/>
          </p:cNvSpPr>
          <p:nvPr>
            <p:ph type="title"/>
          </p:nvPr>
        </p:nvSpPr>
        <p:spPr/>
        <p:txBody>
          <a:bodyPr/>
          <a:lstStyle/>
          <a:p>
            <a:r>
              <a:rPr lang="en-US" altLang="en-US" smtClean="0">
                <a:latin typeface="Times" charset="0"/>
                <a:ea typeface="ＭＳ Ｐゴシック" charset="-128"/>
              </a:rPr>
              <a:t>The Bull Market and the Crash</a:t>
            </a:r>
          </a:p>
        </p:txBody>
      </p:sp>
      <p:sp>
        <p:nvSpPr>
          <p:cNvPr id="15363" name="Rectangle 5"/>
          <p:cNvSpPr>
            <a:spLocks noGrp="1"/>
          </p:cNvSpPr>
          <p:nvPr>
            <p:ph sz="half" idx="1"/>
          </p:nvPr>
        </p:nvSpPr>
        <p:spPr>
          <a:xfrm>
            <a:off x="914400" y="1447800"/>
            <a:ext cx="3749675" cy="4572000"/>
          </a:xfrm>
        </p:spPr>
        <p:txBody>
          <a:bodyPr/>
          <a:lstStyle/>
          <a:p>
            <a:r>
              <a:rPr lang="en-US" altLang="en-US" sz="1800" smtClean="0">
                <a:latin typeface="Arial" charset="0"/>
                <a:ea typeface="ＭＳ Ｐゴシック" charset="-128"/>
              </a:rPr>
              <a:t>Buyers on margin faced paying hard cash to the cover the loans they received for purchasing stock that sold well below what they had originally paid. </a:t>
            </a:r>
          </a:p>
          <a:p>
            <a:r>
              <a:rPr lang="en-US" altLang="en-US" sz="1800" smtClean="0">
                <a:latin typeface="Arial" charset="0"/>
                <a:ea typeface="ＭＳ Ｐゴシック" charset="-128"/>
              </a:rPr>
              <a:t>Few people predicted that a depression would follow.</a:t>
            </a:r>
          </a:p>
          <a:p>
            <a:r>
              <a:rPr lang="en-US" altLang="en-US" sz="1800" smtClean="0">
                <a:latin typeface="Arial" charset="0"/>
                <a:ea typeface="ＭＳ Ｐゴシック" charset="-128"/>
              </a:rPr>
              <a:t>The stock market crash led manufacturers to decrease spending and lay off workers. </a:t>
            </a:r>
          </a:p>
          <a:p>
            <a:r>
              <a:rPr lang="en-US" altLang="en-US" sz="1800" smtClean="0">
                <a:latin typeface="Arial" charset="0"/>
                <a:ea typeface="ＭＳ Ｐゴシック" charset="-128"/>
              </a:rPr>
              <a:t>Banks, heavily invested in the speculative bubble, began to collapse, intensifying the crisis.</a:t>
            </a:r>
          </a:p>
          <a:p>
            <a:endParaRPr lang="en-US" altLang="en-US" sz="1800" smtClean="0">
              <a:latin typeface="Arial" charset="0"/>
              <a:ea typeface="ＭＳ Ｐゴシック" charset="-128"/>
            </a:endParaRPr>
          </a:p>
        </p:txBody>
      </p:sp>
      <p:pic>
        <p:nvPicPr>
          <p:cNvPr id="15364" name="Picture 5" descr="AABYYGF0"/>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4933950" y="1695450"/>
            <a:ext cx="3749675" cy="4076700"/>
          </a:xfrm>
          <a:noFill/>
          <a:ln w="38100">
            <a:solidFill>
              <a:srgbClr val="9BB23D"/>
            </a:solidFill>
            <a:miter lim="800000"/>
            <a:headEnd/>
            <a:tailEnd/>
          </a:ln>
        </p:spPr>
      </p:pic>
    </p:spTree>
    <p:extLst>
      <p:ext uri="{BB962C8B-B14F-4D97-AF65-F5344CB8AC3E}">
        <p14:creationId xmlns:p14="http://schemas.microsoft.com/office/powerpoint/2010/main" val="39865657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Grp="1"/>
          </p:cNvSpPr>
          <p:nvPr>
            <p:ph type="title"/>
          </p:nvPr>
        </p:nvSpPr>
        <p:spPr/>
        <p:txBody>
          <a:bodyPr/>
          <a:lstStyle/>
          <a:p>
            <a:r>
              <a:rPr lang="en-US" altLang="en-US" smtClean="0">
                <a:latin typeface="Times" charset="0"/>
                <a:ea typeface="ＭＳ Ｐゴシック" charset="-128"/>
              </a:rPr>
              <a:t>Underlying Weakness of the 1920s Economy </a:t>
            </a:r>
          </a:p>
        </p:txBody>
      </p:sp>
      <p:sp>
        <p:nvSpPr>
          <p:cNvPr id="17411" name="Rectangle 5"/>
          <p:cNvSpPr>
            <a:spLocks noGrp="1"/>
          </p:cNvSpPr>
          <p:nvPr>
            <p:ph idx="1"/>
          </p:nvPr>
        </p:nvSpPr>
        <p:spPr/>
        <p:txBody>
          <a:bodyPr/>
          <a:lstStyle/>
          <a:p>
            <a:r>
              <a:rPr lang="en-US" altLang="en-US" smtClean="0">
                <a:latin typeface="Arial" charset="0"/>
                <a:ea typeface="ＭＳ Ｐゴシック" charset="-128"/>
              </a:rPr>
              <a:t>The crash revealed the underlying economic weakness of the economy </a:t>
            </a:r>
          </a:p>
          <a:p>
            <a:r>
              <a:rPr lang="en-US" altLang="en-US" smtClean="0">
                <a:latin typeface="Arial" charset="0"/>
                <a:ea typeface="ＭＳ Ｐゴシック" charset="-128"/>
              </a:rPr>
              <a:t>Industrial growth during the 1920s had not been accompanied by comparable increases in wages or farm income.</a:t>
            </a:r>
          </a:p>
          <a:p>
            <a:r>
              <a:rPr lang="en-US" altLang="en-US" smtClean="0">
                <a:latin typeface="Arial" charset="0"/>
                <a:ea typeface="ＭＳ Ｐゴシック" charset="-128"/>
              </a:rPr>
              <a:t>The gap between rich and poor widened, as did that between production and consumption.</a:t>
            </a:r>
          </a:p>
        </p:txBody>
      </p:sp>
    </p:spTree>
    <p:extLst>
      <p:ext uri="{BB962C8B-B14F-4D97-AF65-F5344CB8AC3E}">
        <p14:creationId xmlns:p14="http://schemas.microsoft.com/office/powerpoint/2010/main" val="18422723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7772400" cy="1066800"/>
          </a:xfrm>
        </p:spPr>
        <p:txBody>
          <a:bodyPr>
            <a:normAutofit fontScale="90000"/>
          </a:bodyPr>
          <a:lstStyle/>
          <a:p>
            <a:pPr algn="ctr" eaLnBrk="1" hangingPunct="1">
              <a:defRPr/>
            </a:pPr>
            <a:r>
              <a:rPr lang="en-US" altLang="en-US" sz="3600" dirty="0" smtClean="0">
                <a:solidFill>
                  <a:schemeClr val="tx1"/>
                </a:solidFill>
              </a:rPr>
              <a:t>WHY </a:t>
            </a:r>
            <a:r>
              <a:rPr lang="en-US" altLang="en-US" sz="3600" dirty="0" smtClean="0">
                <a:solidFill>
                  <a:schemeClr val="tx1"/>
                </a:solidFill>
              </a:rPr>
              <a:t>WAS THIS </a:t>
            </a:r>
            <a:r>
              <a:rPr lang="en-US" altLang="en-US" sz="3600" dirty="0" smtClean="0">
                <a:solidFill>
                  <a:schemeClr val="tx1"/>
                </a:solidFill>
              </a:rPr>
              <a:t>PANIC </a:t>
            </a:r>
            <a:r>
              <a:rPr lang="en-US" altLang="en-US" sz="3600" dirty="0" smtClean="0">
                <a:solidFill>
                  <a:schemeClr val="tx1"/>
                </a:solidFill>
              </a:rPr>
              <a:t>MORE SEVERE THAN ANY PREVIOUS ECONOMIC DOWNTURN?</a:t>
            </a:r>
          </a:p>
        </p:txBody>
      </p:sp>
      <p:sp>
        <p:nvSpPr>
          <p:cNvPr id="19459" name="Subtitle 2"/>
          <p:cNvSpPr>
            <a:spLocks noGrp="1"/>
          </p:cNvSpPr>
          <p:nvPr>
            <p:ph type="body" sz="half" idx="2"/>
          </p:nvPr>
        </p:nvSpPr>
        <p:spPr>
          <a:xfrm>
            <a:off x="457200" y="1524000"/>
            <a:ext cx="3581400" cy="4876800"/>
          </a:xfrm>
        </p:spPr>
        <p:txBody>
          <a:bodyPr>
            <a:normAutofit/>
          </a:bodyPr>
          <a:lstStyle/>
          <a:p>
            <a:pPr eaLnBrk="1" hangingPunct="1"/>
            <a:endParaRPr lang="en-US" altLang="en-US" sz="2400" dirty="0" smtClean="0"/>
          </a:p>
          <a:p>
            <a:pPr eaLnBrk="1" hangingPunct="1">
              <a:buFont typeface="Arial" charset="0"/>
              <a:buChar char="•"/>
            </a:pPr>
            <a:r>
              <a:rPr lang="en-US" altLang="en-US" sz="2400" dirty="0" smtClean="0"/>
              <a:t>Farmers still made up ¼ of economy – their annual salary was 1/3 other industries</a:t>
            </a:r>
          </a:p>
          <a:p>
            <a:pPr eaLnBrk="1" hangingPunct="1">
              <a:buFont typeface="Arial" charset="0"/>
              <a:buChar char="•"/>
            </a:pPr>
            <a:r>
              <a:rPr lang="en-US" altLang="en-US" sz="2400" dirty="0" smtClean="0"/>
              <a:t>Railroad and coal industries also suffered</a:t>
            </a:r>
          </a:p>
          <a:p>
            <a:pPr eaLnBrk="1" hangingPunct="1">
              <a:buFont typeface="Arial" charset="0"/>
              <a:buChar char="•"/>
            </a:pPr>
            <a:r>
              <a:rPr lang="en-US" altLang="en-US" sz="2400" dirty="0" smtClean="0"/>
              <a:t>Structurally,  income distribution was unequal</a:t>
            </a:r>
          </a:p>
          <a:p>
            <a:pPr eaLnBrk="1" hangingPunct="1">
              <a:buFont typeface="Arial" charset="0"/>
              <a:buChar char="•"/>
            </a:pPr>
            <a:r>
              <a:rPr lang="en-US" altLang="en-US" sz="2400" dirty="0" smtClean="0"/>
              <a:t>Hoover used the term “depression” instead of “panic” to calm nerves</a:t>
            </a:r>
          </a:p>
        </p:txBody>
      </p:sp>
      <p:pic>
        <p:nvPicPr>
          <p:cNvPr id="19460" name="Content Placeholder 4" descr="automobiles.jpg"/>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4648200" y="2133600"/>
            <a:ext cx="3657600" cy="4732617"/>
          </a:xfrm>
        </p:spPr>
      </p:pic>
    </p:spTree>
    <p:extLst>
      <p:ext uri="{BB962C8B-B14F-4D97-AF65-F5344CB8AC3E}">
        <p14:creationId xmlns:p14="http://schemas.microsoft.com/office/powerpoint/2010/main" val="32642433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title"/>
          </p:nvPr>
        </p:nvSpPr>
        <p:spPr>
          <a:xfrm>
            <a:off x="455613" y="457200"/>
            <a:ext cx="8226425" cy="533400"/>
          </a:xfrm>
        </p:spPr>
        <p:txBody>
          <a:bodyPr/>
          <a:lstStyle/>
          <a:p>
            <a:pPr algn="ctr" eaLnBrk="1" hangingPunct="1"/>
            <a:r>
              <a:rPr lang="en-US" altLang="en-US" sz="3600" dirty="0" smtClean="0"/>
              <a:t/>
            </a:r>
            <a:br>
              <a:rPr lang="en-US" altLang="en-US" sz="3600" dirty="0" smtClean="0"/>
            </a:br>
            <a:r>
              <a:rPr lang="en-US" altLang="en-US" sz="4800" b="1" dirty="0" smtClean="0">
                <a:solidFill>
                  <a:schemeClr val="tx1"/>
                </a:solidFill>
              </a:rPr>
              <a:t>A Crisis with Credit</a:t>
            </a:r>
            <a:r>
              <a:rPr lang="en-US" altLang="en-US" sz="3600" dirty="0" smtClean="0">
                <a:solidFill>
                  <a:srgbClr val="C00000"/>
                </a:solidFill>
              </a:rPr>
              <a:t/>
            </a:r>
            <a:br>
              <a:rPr lang="en-US" altLang="en-US" sz="3600" dirty="0" smtClean="0">
                <a:solidFill>
                  <a:srgbClr val="C00000"/>
                </a:solidFill>
              </a:rPr>
            </a:br>
            <a:endParaRPr lang="en-US" altLang="en-US" sz="3600" dirty="0" smtClean="0">
              <a:solidFill>
                <a:srgbClr val="C00000"/>
              </a:solidFill>
            </a:endParaRPr>
          </a:p>
        </p:txBody>
      </p:sp>
      <p:sp>
        <p:nvSpPr>
          <p:cNvPr id="21507" name="Rectangle 8"/>
          <p:cNvSpPr>
            <a:spLocks noGrp="1" noChangeArrowheads="1"/>
          </p:cNvSpPr>
          <p:nvPr>
            <p:ph type="body" sz="half" idx="1"/>
          </p:nvPr>
        </p:nvSpPr>
        <p:spPr>
          <a:xfrm>
            <a:off x="455613" y="1371600"/>
            <a:ext cx="4037012" cy="4724400"/>
          </a:xfrm>
        </p:spPr>
        <p:txBody>
          <a:bodyPr>
            <a:normAutofit fontScale="92500"/>
          </a:bodyPr>
          <a:lstStyle/>
          <a:p>
            <a:pPr eaLnBrk="1" hangingPunct="1">
              <a:lnSpc>
                <a:spcPct val="90000"/>
              </a:lnSpc>
            </a:pPr>
            <a:r>
              <a:rPr lang="en-US" altLang="en-US" sz="2400" b="1" dirty="0" smtClean="0"/>
              <a:t>Prosperity of the 20’s had hid flaws in banking structure. Lack of regulation.</a:t>
            </a:r>
          </a:p>
          <a:p>
            <a:pPr eaLnBrk="1" hangingPunct="1">
              <a:lnSpc>
                <a:spcPct val="90000"/>
              </a:lnSpc>
            </a:pPr>
            <a:r>
              <a:rPr lang="en-US" altLang="en-US" sz="2400" b="1" dirty="0" smtClean="0"/>
              <a:t>• 9,000 Bank Failures</a:t>
            </a:r>
          </a:p>
          <a:p>
            <a:pPr eaLnBrk="1" hangingPunct="1">
              <a:lnSpc>
                <a:spcPct val="90000"/>
              </a:lnSpc>
            </a:pPr>
            <a:r>
              <a:rPr lang="en-US" altLang="en-US" sz="2400" b="1" dirty="0" smtClean="0"/>
              <a:t>– Uninsured deposits</a:t>
            </a:r>
          </a:p>
          <a:p>
            <a:pPr eaLnBrk="1" hangingPunct="1">
              <a:lnSpc>
                <a:spcPct val="90000"/>
              </a:lnSpc>
            </a:pPr>
            <a:r>
              <a:rPr lang="en-US" altLang="en-US" sz="2400" b="1" dirty="0" smtClean="0"/>
              <a:t>– life savings lost</a:t>
            </a:r>
          </a:p>
          <a:p>
            <a:pPr eaLnBrk="1" hangingPunct="1">
              <a:lnSpc>
                <a:spcPct val="90000"/>
              </a:lnSpc>
            </a:pPr>
            <a:r>
              <a:rPr lang="en-US" altLang="en-US" sz="2400" b="1" dirty="0" smtClean="0"/>
              <a:t>– Impact on middle-class and elderly</a:t>
            </a:r>
          </a:p>
          <a:p>
            <a:pPr eaLnBrk="1" hangingPunct="1">
              <a:lnSpc>
                <a:spcPct val="90000"/>
              </a:lnSpc>
            </a:pPr>
            <a:r>
              <a:rPr lang="en-US" altLang="en-US" sz="2400" b="1" dirty="0" smtClean="0"/>
              <a:t>– Fell by 88% between 1929-1932</a:t>
            </a:r>
          </a:p>
          <a:p>
            <a:pPr eaLnBrk="1" hangingPunct="1">
              <a:lnSpc>
                <a:spcPct val="90000"/>
              </a:lnSpc>
            </a:pPr>
            <a:r>
              <a:rPr lang="en-US" altLang="en-US" sz="2400" b="1" dirty="0" smtClean="0"/>
              <a:t>• 100,000 Businesses failures</a:t>
            </a:r>
          </a:p>
          <a:p>
            <a:pPr eaLnBrk="1" hangingPunct="1">
              <a:lnSpc>
                <a:spcPct val="90000"/>
              </a:lnSpc>
            </a:pPr>
            <a:r>
              <a:rPr lang="en-US" altLang="en-US" sz="2400" b="1" dirty="0" smtClean="0"/>
              <a:t>• GNP declined from $103.1 billion  to $58 billion </a:t>
            </a:r>
          </a:p>
          <a:p>
            <a:pPr eaLnBrk="1" hangingPunct="1">
              <a:lnSpc>
                <a:spcPct val="90000"/>
              </a:lnSpc>
            </a:pPr>
            <a:endParaRPr lang="en-US" altLang="en-US" sz="2400" dirty="0" smtClean="0"/>
          </a:p>
        </p:txBody>
      </p:sp>
      <p:pic>
        <p:nvPicPr>
          <p:cNvPr id="21508" name="Picture 11"/>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4645025" y="1447800"/>
            <a:ext cx="4037013" cy="2284413"/>
          </a:xfrm>
          <a:noFill/>
        </p:spPr>
      </p:pic>
      <p:pic>
        <p:nvPicPr>
          <p:cNvPr id="21509" name="Picture 12"/>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tretch>
            <a:fillRect/>
          </a:stretch>
        </p:blipFill>
        <p:spPr>
          <a:xfrm>
            <a:off x="4800600" y="3886200"/>
            <a:ext cx="3429000" cy="2841901"/>
          </a:xfrm>
          <a:noFill/>
        </p:spPr>
      </p:pic>
    </p:spTree>
    <p:extLst>
      <p:ext uri="{BB962C8B-B14F-4D97-AF65-F5344CB8AC3E}">
        <p14:creationId xmlns:p14="http://schemas.microsoft.com/office/powerpoint/2010/main" val="21512913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algn="ctr" eaLnBrk="1" hangingPunct="1"/>
            <a:r>
              <a:rPr lang="en-US" altLang="en-US" smtClean="0">
                <a:solidFill>
                  <a:schemeClr val="tx1"/>
                </a:solidFill>
              </a:rPr>
              <a:t>Unequal Distribution of Wealth</a:t>
            </a:r>
          </a:p>
        </p:txBody>
      </p:sp>
      <p:sp>
        <p:nvSpPr>
          <p:cNvPr id="22531" name="Rectangle 3"/>
          <p:cNvSpPr>
            <a:spLocks noGrp="1" noChangeArrowheads="1"/>
          </p:cNvSpPr>
          <p:nvPr>
            <p:ph idx="1"/>
          </p:nvPr>
        </p:nvSpPr>
        <p:spPr/>
        <p:txBody>
          <a:bodyPr/>
          <a:lstStyle/>
          <a:p>
            <a:pPr eaLnBrk="1" hangingPunct="1">
              <a:buFont typeface="Wingdings" charset="2"/>
              <a:buNone/>
            </a:pPr>
            <a:r>
              <a:rPr lang="en-US" altLang="en-US" sz="2800" smtClean="0"/>
              <a:t>• Top .1% hold aggregate income equal to the</a:t>
            </a:r>
          </a:p>
          <a:p>
            <a:pPr eaLnBrk="1" hangingPunct="1">
              <a:buFont typeface="Wingdings" charset="2"/>
              <a:buNone/>
            </a:pPr>
            <a:r>
              <a:rPr lang="en-US" altLang="en-US" sz="2800" smtClean="0"/>
              <a:t>bottom 42%</a:t>
            </a:r>
          </a:p>
          <a:p>
            <a:pPr eaLnBrk="1" hangingPunct="1"/>
            <a:r>
              <a:rPr lang="en-US" altLang="en-US" sz="2800" smtClean="0"/>
              <a:t> Bottom 71% annual incomes below $2500</a:t>
            </a:r>
          </a:p>
          <a:p>
            <a:pPr eaLnBrk="1" hangingPunct="1">
              <a:buFont typeface="Wingdings" charset="2"/>
              <a:buNone/>
            </a:pPr>
            <a:r>
              <a:rPr lang="en-US" altLang="en-US" sz="2800" smtClean="0"/>
              <a:t> 80% have no savings</a:t>
            </a:r>
          </a:p>
          <a:p>
            <a:pPr eaLnBrk="1" hangingPunct="1">
              <a:buFont typeface="Wingdings" charset="2"/>
              <a:buNone/>
            </a:pPr>
            <a:r>
              <a:rPr lang="en-US" altLang="en-US" sz="2800" smtClean="0"/>
              <a:t>	This unequal distribution creates fluctuations in spending</a:t>
            </a:r>
          </a:p>
          <a:p>
            <a:pPr eaLnBrk="1" hangingPunct="1"/>
            <a:r>
              <a:rPr lang="en-US" altLang="en-US" sz="2800" smtClean="0"/>
              <a:t>Lag in Consumer Power</a:t>
            </a:r>
          </a:p>
          <a:p>
            <a:pPr eaLnBrk="1" hangingPunct="1"/>
            <a:r>
              <a:rPr lang="en-US" altLang="en-US" sz="2800" smtClean="0"/>
              <a:t> Expenditures fell by 18% between 1929-1932</a:t>
            </a:r>
          </a:p>
          <a:p>
            <a:pPr eaLnBrk="1" hangingPunct="1">
              <a:buFont typeface="Wingdings" charset="2"/>
              <a:buNone/>
            </a:pPr>
            <a:r>
              <a:rPr lang="en-US" altLang="en-US" sz="2800" smtClean="0"/>
              <a:t>• Unemployment– 3.2% in 1929 to 25% by 1933</a:t>
            </a:r>
          </a:p>
          <a:p>
            <a:pPr eaLnBrk="1" hangingPunct="1"/>
            <a:endParaRPr lang="en-US" altLang="en-US" sz="2800" smtClean="0"/>
          </a:p>
        </p:txBody>
      </p:sp>
    </p:spTree>
    <p:extLst>
      <p:ext uri="{BB962C8B-B14F-4D97-AF65-F5344CB8AC3E}">
        <p14:creationId xmlns:p14="http://schemas.microsoft.com/office/powerpoint/2010/main" val="41536420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914400" y="273050"/>
            <a:ext cx="7772400" cy="1327150"/>
          </a:xfrm>
        </p:spPr>
        <p:txBody>
          <a:bodyPr/>
          <a:lstStyle/>
          <a:p>
            <a:pPr algn="ctr" eaLnBrk="1" hangingPunct="1"/>
            <a:r>
              <a:rPr lang="en-US" altLang="en-US" sz="4400" dirty="0" smtClean="0">
                <a:solidFill>
                  <a:schemeClr val="tx1"/>
                </a:solidFill>
              </a:rPr>
              <a:t>Depression and Gender</a:t>
            </a:r>
            <a:r>
              <a:rPr lang="en-US" altLang="en-US" sz="3600" dirty="0" smtClean="0">
                <a:solidFill>
                  <a:srgbClr val="C00000"/>
                </a:solidFill>
              </a:rPr>
              <a:t/>
            </a:r>
            <a:br>
              <a:rPr lang="en-US" altLang="en-US" sz="3600" dirty="0" smtClean="0">
                <a:solidFill>
                  <a:srgbClr val="C00000"/>
                </a:solidFill>
              </a:rPr>
            </a:br>
            <a:endParaRPr lang="en-US" altLang="en-US" sz="3600" dirty="0" smtClean="0">
              <a:solidFill>
                <a:srgbClr val="C00000"/>
              </a:solidFill>
            </a:endParaRPr>
          </a:p>
        </p:txBody>
      </p:sp>
      <p:sp>
        <p:nvSpPr>
          <p:cNvPr id="23557" name="Rectangle 3"/>
          <p:cNvSpPr>
            <a:spLocks noGrp="1" noChangeArrowheads="1"/>
          </p:cNvSpPr>
          <p:nvPr>
            <p:ph sz="half" idx="2"/>
          </p:nvPr>
        </p:nvSpPr>
        <p:spPr>
          <a:xfrm>
            <a:off x="457200" y="1524000"/>
            <a:ext cx="3733800" cy="4533900"/>
          </a:xfrm>
        </p:spPr>
        <p:txBody>
          <a:bodyPr>
            <a:normAutofit lnSpcReduction="10000"/>
          </a:bodyPr>
          <a:lstStyle/>
          <a:p>
            <a:pPr eaLnBrk="1" hangingPunct="1"/>
            <a:r>
              <a:rPr lang="en-US" altLang="en-US" sz="3200" dirty="0" smtClean="0"/>
              <a:t>Men’s declining status as breadwinners</a:t>
            </a:r>
          </a:p>
          <a:p>
            <a:pPr eaLnBrk="1" hangingPunct="1">
              <a:buFont typeface="Wingdings" charset="2"/>
              <a:buNone/>
            </a:pPr>
            <a:r>
              <a:rPr lang="en-US" altLang="en-US" sz="3200" dirty="0" smtClean="0"/>
              <a:t>	– Greater impact of depression on “male” industries</a:t>
            </a:r>
          </a:p>
          <a:p>
            <a:pPr eaLnBrk="1" hangingPunct="1">
              <a:buFont typeface="Wingdings" charset="2"/>
              <a:buNone/>
            </a:pPr>
            <a:r>
              <a:rPr lang="en-US" altLang="en-US" sz="3200" dirty="0" smtClean="0"/>
              <a:t>	– Steel industry, mining, and manufacturing</a:t>
            </a:r>
          </a:p>
          <a:p>
            <a:pPr eaLnBrk="1" hangingPunct="1"/>
            <a:endParaRPr lang="en-US" altLang="en-US" dirty="0" smtClean="0"/>
          </a:p>
          <a:p>
            <a:pPr eaLnBrk="1" hangingPunct="1">
              <a:buFont typeface="Wingdings" charset="2"/>
              <a:buNone/>
            </a:pPr>
            <a:endParaRPr lang="en-US" altLang="en-US" dirty="0" smtClean="0"/>
          </a:p>
        </p:txBody>
      </p:sp>
      <p:pic>
        <p:nvPicPr>
          <p:cNvPr id="23558" name="Content Placeholder 7" descr="great_depression%202.jpg"/>
          <p:cNvPicPr>
            <a:picLocks noGrp="1" noChangeAspect="1"/>
          </p:cNvPicPr>
          <p:nvPr>
            <p:ph sz="quarter" idx="4"/>
          </p:nvPr>
        </p:nvPicPr>
        <p:blipFill>
          <a:blip r:embed="rId2">
            <a:extLst>
              <a:ext uri="{28A0092B-C50C-407E-A947-70E740481C1C}">
                <a14:useLocalDpi xmlns:a14="http://schemas.microsoft.com/office/drawing/2010/main" val="0"/>
              </a:ext>
            </a:extLst>
          </a:blip>
          <a:srcRect/>
          <a:stretch>
            <a:fillRect/>
          </a:stretch>
        </p:blipFill>
        <p:spPr>
          <a:xfrm>
            <a:off x="4343400" y="1447800"/>
            <a:ext cx="4191000" cy="4618653"/>
          </a:xfrm>
        </p:spPr>
      </p:pic>
    </p:spTree>
    <p:extLst>
      <p:ext uri="{BB962C8B-B14F-4D97-AF65-F5344CB8AC3E}">
        <p14:creationId xmlns:p14="http://schemas.microsoft.com/office/powerpoint/2010/main" val="2819321278"/>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505</Words>
  <Application>Microsoft Office PowerPoint</Application>
  <PresentationFormat>On-screen Show (4:3)</PresentationFormat>
  <Paragraphs>78</Paragraphs>
  <Slides>12</Slides>
  <Notes>1</Notes>
  <HiddenSlides>0</HiddenSlides>
  <MMClips>0</MMClips>
  <ScaleCrop>false</ScaleCrop>
  <HeadingPairs>
    <vt:vector size="4" baseType="variant">
      <vt:variant>
        <vt:lpstr>Theme</vt:lpstr>
      </vt:variant>
      <vt:variant>
        <vt:i4>2</vt:i4>
      </vt:variant>
      <vt:variant>
        <vt:lpstr>Slide Titles</vt:lpstr>
      </vt:variant>
      <vt:variant>
        <vt:i4>12</vt:i4>
      </vt:variant>
    </vt:vector>
  </HeadingPairs>
  <TitlesOfParts>
    <vt:vector size="14" baseType="lpstr">
      <vt:lpstr>Office Theme</vt:lpstr>
      <vt:lpstr>Adjacency</vt:lpstr>
      <vt:lpstr>Causes of Great Depression</vt:lpstr>
      <vt:lpstr> What caused the Great Depression? </vt:lpstr>
      <vt:lpstr>The Stock Market Crash of 1929</vt:lpstr>
      <vt:lpstr>The Bull Market and the Crash</vt:lpstr>
      <vt:lpstr>Underlying Weakness of the 1920s Economy </vt:lpstr>
      <vt:lpstr>WHY WAS THIS PANIC MORE SEVERE THAN ANY PREVIOUS ECONOMIC DOWNTURN?</vt:lpstr>
      <vt:lpstr> A Crisis with Credit </vt:lpstr>
      <vt:lpstr>Unequal Distribution of Wealth</vt:lpstr>
      <vt:lpstr>Depression and Gender </vt:lpstr>
      <vt:lpstr>International Depression </vt:lpstr>
      <vt:lpstr>Structural Weaknesses </vt:lpstr>
      <vt:lpstr>Who’s to Blame?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Causes of Great Depression</dc:title>
  <dc:creator>Dennis Urban</dc:creator>
  <cp:lastModifiedBy>Dennis Urban</cp:lastModifiedBy>
  <cp:revision>2</cp:revision>
  <dcterms:created xsi:type="dcterms:W3CDTF">2015-03-02T15:17:44Z</dcterms:created>
  <dcterms:modified xsi:type="dcterms:W3CDTF">2015-03-03T13:09:37Z</dcterms:modified>
</cp:coreProperties>
</file>