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3F69C-7B90-4FED-9376-CFF87666980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BD4EA-CB20-4525-A48D-E89E98AA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9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FF2633"/>
                </a:solidFill>
              </a:rPr>
              <a:t>The Verdict of the People (detail) </a:t>
            </a:r>
            <a:r>
              <a:rPr lang="en-US" altLang="en-US" smtClean="0">
                <a:solidFill>
                  <a:srgbClr val="000000"/>
                </a:solidFill>
              </a:rPr>
              <a:t>This election-day crowd exudes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exuberant spirit of the era of Andrew Jackson, when the advent of universal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white male suffrage made the United States the modern world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ja-JP" smtClean="0">
                <a:solidFill>
                  <a:srgbClr val="000000"/>
                </a:solidFill>
              </a:rPr>
              <a:t>s first mass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participatory democracy. Yet the black man with the wheelbarrow, literally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pushing his way into the painting, is a pointed reminder that the curse of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slavery still blighted this happy scene.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87B75CD-7301-4A4D-A730-C2DF6D99C9B0}" type="slidenum">
              <a:rPr lang="en-US" altLang="en-US">
                <a:latin typeface="Calibri" pitchFamily="34" charset="0"/>
              </a:rPr>
              <a:pPr/>
              <a:t>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FF2633"/>
                </a:solidFill>
              </a:rPr>
              <a:t>Women Weavers at Work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FF2633"/>
                </a:solidFill>
              </a:rPr>
              <a:t>(detail) </a:t>
            </a:r>
            <a:r>
              <a:rPr lang="en-US" altLang="en-US" smtClean="0">
                <a:solidFill>
                  <a:srgbClr val="000000"/>
                </a:solidFill>
              </a:rPr>
              <a:t>These simple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cotton looms heralded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dawn of the Industrial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Revolution, which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transformed the lives of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Americans even more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radically than the events of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1776.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FCF648A-A3EB-4918-94A6-008E21733916}" type="slidenum">
              <a:rPr lang="en-US" altLang="en-US">
                <a:latin typeface="Calibri" pitchFamily="34" charset="0"/>
              </a:rPr>
              <a:pPr/>
              <a:t>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B3614EE-EF1E-43C9-9805-5A25E5E283DB}" type="slidenum">
              <a:rPr lang="en-US" altLang="en-US">
                <a:latin typeface="Calibri" pitchFamily="34" charset="0"/>
              </a:rPr>
              <a:pPr/>
              <a:t>11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FF2633"/>
                </a:solidFill>
              </a:rPr>
              <a:t>Western Merchants Negotiating for Tea in Hong Kong, ca. 1800 </a:t>
            </a:r>
            <a:r>
              <a:rPr lang="en-US" altLang="en-US" smtClean="0">
                <a:solidFill>
                  <a:srgbClr val="000000"/>
                </a:solidFill>
              </a:rPr>
              <a:t>Yankee merchants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and shippers figured prominently in the booming trade with China in the late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eighteenth century. Among the American entrepreneurs who prospered in the China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trade was Warren Delano, ancestor of President Franklin Delano Roosevelt.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DC1DC5F-E6AB-486D-A31C-226F8549EA26}" type="slidenum">
              <a:rPr lang="en-US" altLang="en-US">
                <a:latin typeface="Calibri" pitchFamily="34" charset="0"/>
              </a:rPr>
              <a:pPr/>
              <a:t>12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33E6"/>
                </a:solidFill>
              </a:rPr>
              <a:t>Map 9.1 </a:t>
            </a:r>
            <a:r>
              <a:rPr lang="en-US" altLang="en-US" b="1" smtClean="0">
                <a:solidFill>
                  <a:srgbClr val="000000"/>
                </a:solidFill>
              </a:rPr>
              <a:t>Western Land Cessions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to the United States, 1782–1802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9EBEADA-2C60-4030-9489-A5706A1982D6}" type="slidenum">
              <a:rPr lang="en-US" altLang="en-US">
                <a:latin typeface="Calibri" pitchFamily="34" charset="0"/>
              </a:rPr>
              <a:pPr/>
              <a:t>18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FF2633"/>
                </a:solidFill>
              </a:rPr>
              <a:t>Independence Hall, Philadelphia, 1776 </a:t>
            </a:r>
            <a:r>
              <a:rPr lang="en-US" altLang="en-US" smtClean="0">
                <a:solidFill>
                  <a:srgbClr val="000000"/>
                </a:solidFill>
              </a:rPr>
              <a:t>Originally built in the 1730s as a meeting place for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the Pennsylvania colonial assembly, this building witnessed much history: here Washington was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given command of the Continental Army, the Declaration of Independence was signed, and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Constitution was hammered out. The building began to be called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Independence Hall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altLang="ja-JP" smtClean="0">
                <a:solidFill>
                  <a:srgbClr val="000000"/>
                </a:solidFill>
              </a:rPr>
              <a:t> in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1820s and is today a major tourist destination in Philadelphia.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BC01B6C-00FE-4769-ABE9-F9390DCFAC5E}" type="slidenum">
              <a:rPr lang="en-US" altLang="en-US">
                <a:latin typeface="Calibri" pitchFamily="34" charset="0"/>
              </a:rPr>
              <a:pPr/>
              <a:t>23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33E6"/>
                </a:solidFill>
              </a:rPr>
              <a:t>Map 9.2 </a:t>
            </a:r>
            <a:r>
              <a:rPr lang="en-US" altLang="en-US" b="1" smtClean="0">
                <a:solidFill>
                  <a:srgbClr val="000000"/>
                </a:solidFill>
              </a:rPr>
              <a:t>Surveying the Old Northwest Under the Land Ordinance of 1785 </a:t>
            </a:r>
            <a:r>
              <a:rPr lang="en-US" altLang="en-US" smtClean="0">
                <a:solidFill>
                  <a:srgbClr val="000000"/>
                </a:solidFill>
              </a:rPr>
              <a:t>Sections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of a township under the Land Ordinance of 1785.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31F9EC1-656B-415B-93E1-E67334D2A1DA}" type="slidenum">
              <a:rPr lang="en-US" altLang="en-US">
                <a:latin typeface="Calibri" pitchFamily="34" charset="0"/>
              </a:rPr>
              <a:pPr/>
              <a:t>25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33E6"/>
                </a:solidFill>
              </a:rPr>
              <a:t>Map 9.3 </a:t>
            </a:r>
            <a:r>
              <a:rPr lang="en-US" altLang="en-US" b="1" smtClean="0">
                <a:solidFill>
                  <a:srgbClr val="000000"/>
                </a:solidFill>
              </a:rPr>
              <a:t>Main Centers of Spanish and British Influence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After 1783 </a:t>
            </a:r>
            <a:r>
              <a:rPr lang="en-US" altLang="en-US" smtClean="0">
                <a:solidFill>
                  <a:srgbClr val="000000"/>
                </a:solidFill>
              </a:rPr>
              <a:t>This map shows graphically that the United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States in 1783 achieved complete independence in name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only, particularly in the area west of the Appalachian Mountains.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Not until twenty years had passed did the new Republic,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with the purchase of Louisiana from France in 1803, eliminate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foreign influence from the east bank of the Mississippi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River. Much of Florida remained in Spanish hands until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Adams-Oni´s Treaty of 1819 (see p. 239–240).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9C7CFFB-138E-4A4C-975A-949C7CF76BB4}" type="slidenum">
              <a:rPr lang="en-US" altLang="en-US">
                <a:latin typeface="Calibri" pitchFamily="34" charset="0"/>
              </a:rPr>
              <a:pPr/>
              <a:t>29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FF2633"/>
                </a:solidFill>
              </a:rPr>
              <a:t>Debtors Protest, 1787 </a:t>
            </a:r>
            <a:r>
              <a:rPr lang="en-US" altLang="en-US" smtClean="0">
                <a:solidFill>
                  <a:srgbClr val="000000"/>
                </a:solidFill>
              </a:rPr>
              <a:t>This drawing done on the eve of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the writing of the U.S. Constitution features a farmer with 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plow, a rake, and a bottle complaining,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Takes all to pay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taxes.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altLang="ja-JP" smtClean="0">
                <a:solidFill>
                  <a:srgbClr val="000000"/>
                </a:solidFill>
              </a:rPr>
              <a:t> The discontent of debt-rich and currency-poor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farmers alarmed republican leaders and helped persuade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them that the Articles of Confederation needed to be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replaced with a new constitution.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81247DD-C6C8-4A82-BA89-858EA13D2BF9}" type="slidenum">
              <a:rPr lang="en-US" altLang="en-US">
                <a:latin typeface="Calibri" pitchFamily="34" charset="0"/>
              </a:rPr>
              <a:pPr/>
              <a:t>34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7BB-FFDB-4290-81C0-F6978AF9D6C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9C77-EEC6-4D66-A82B-FEE00D7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1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7BB-FFDB-4290-81C0-F6978AF9D6C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9C77-EEC6-4D66-A82B-FEE00D7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7BB-FFDB-4290-81C0-F6978AF9D6C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9C77-EEC6-4D66-A82B-FEE00D7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5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7BB-FFDB-4290-81C0-F6978AF9D6C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9C77-EEC6-4D66-A82B-FEE00D7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7BB-FFDB-4290-81C0-F6978AF9D6C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9C77-EEC6-4D66-A82B-FEE00D7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7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7BB-FFDB-4290-81C0-F6978AF9D6C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9C77-EEC6-4D66-A82B-FEE00D7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1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7BB-FFDB-4290-81C0-F6978AF9D6C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9C77-EEC6-4D66-A82B-FEE00D7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1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7BB-FFDB-4290-81C0-F6978AF9D6C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9C77-EEC6-4D66-A82B-FEE00D7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7BB-FFDB-4290-81C0-F6978AF9D6C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9C77-EEC6-4D66-A82B-FEE00D7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1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7BB-FFDB-4290-81C0-F6978AF9D6C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9C77-EEC6-4D66-A82B-FEE00D7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7BB-FFDB-4290-81C0-F6978AF9D6C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9C77-EEC6-4D66-A82B-FEE00D7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2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47BB-FFDB-4290-81C0-F6978AF9D6CD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79C77-EEC6-4D66-A82B-FEE00D7E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7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838200" y="1603374"/>
            <a:ext cx="7467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Articles of Confederation</a:t>
            </a:r>
            <a:endParaRPr lang="en-US" altLang="en-US" sz="3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67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III. Economic Crosscurrents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66750" y="1600200"/>
            <a:ext cx="8477250" cy="4525963"/>
          </a:xfrm>
        </p:spPr>
        <p:txBody>
          <a:bodyPr>
            <a:normAutofit fontScale="925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Drawbacks of economic independence: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Most British commerce reserved for loyal parts of the empire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American ships now barred from British and British West Indies harbors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Fisheries were disrupted</a:t>
            </a:r>
          </a:p>
          <a:p>
            <a:r>
              <a:rPr lang="en-US" altLang="en-US" smtClean="0">
                <a:solidFill>
                  <a:srgbClr val="000000"/>
                </a:solidFill>
              </a:rPr>
              <a:t>Americans could freely trade with foreign nations 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New commercial outlets (e.g., China in 1784) partially compensated for loss of old ones</a:t>
            </a:r>
          </a:p>
        </p:txBody>
      </p:sp>
    </p:spTree>
    <p:extLst>
      <p:ext uri="{BB962C8B-B14F-4D97-AF65-F5344CB8AC3E}">
        <p14:creationId xmlns:p14="http://schemas.microsoft.com/office/powerpoint/2010/main" val="242197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8528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  p162</a:t>
            </a:r>
          </a:p>
        </p:txBody>
      </p:sp>
      <p:pic>
        <p:nvPicPr>
          <p:cNvPr id="16387" name="Picture 1" descr="09p162_u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9225"/>
            <a:ext cx="8510588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81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8528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  p163</a:t>
            </a:r>
          </a:p>
        </p:txBody>
      </p:sp>
      <p:pic>
        <p:nvPicPr>
          <p:cNvPr id="18435" name="Picture 1" descr="09p163_u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34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III. Economic Crosscurrents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War spawned demoralizing speculation and profiteering. </a:t>
            </a:r>
          </a:p>
          <a:p>
            <a:r>
              <a:rPr lang="en-US" altLang="en-US" smtClean="0">
                <a:solidFill>
                  <a:srgbClr val="000000"/>
                </a:solidFill>
              </a:rPr>
              <a:t>State governments borrowed more than they could repay.</a:t>
            </a:r>
          </a:p>
          <a:p>
            <a:r>
              <a:rPr lang="en-US" altLang="en-US" smtClean="0">
                <a:solidFill>
                  <a:srgbClr val="000000"/>
                </a:solidFill>
              </a:rPr>
              <a:t>Runaway inflation ruined many.</a:t>
            </a:r>
          </a:p>
          <a:p>
            <a:r>
              <a:rPr lang="en-US" altLang="en-US" smtClean="0">
                <a:solidFill>
                  <a:srgbClr val="000000"/>
                </a:solidFill>
              </a:rPr>
              <a:t>Average citizen was worse off financially at the end of Revolution than at start.</a:t>
            </a:r>
          </a:p>
          <a:p>
            <a:endParaRPr lang="en-US" altLang="en-US" smtClean="0">
              <a:solidFill>
                <a:srgbClr val="000000"/>
              </a:solidFill>
            </a:endParaRPr>
          </a:p>
          <a:p>
            <a:pPr marL="1371600" lvl="3" indent="0">
              <a:buFont typeface="Arial" charset="0"/>
              <a:buNone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III. Economic Crosscurrents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66750" y="1600200"/>
            <a:ext cx="8172450" cy="4525963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Whole economic and social atmosphere was unhealthy: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A newly rich class of profiteers was conspicuous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Once-wealthy people were destitute</a:t>
            </a:r>
          </a:p>
          <a:p>
            <a:r>
              <a:rPr lang="en-US" altLang="en-US" smtClean="0">
                <a:solidFill>
                  <a:srgbClr val="000000"/>
                </a:solidFill>
              </a:rPr>
              <a:t>Controversies leading to Revolution had bred: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keen distaste for taxes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encouraged disrespect for laws in general</a:t>
            </a:r>
          </a:p>
        </p:txBody>
      </p:sp>
    </p:spTree>
    <p:extLst>
      <p:ext uri="{BB962C8B-B14F-4D97-AF65-F5344CB8AC3E}">
        <p14:creationId xmlns:p14="http://schemas.microsoft.com/office/powerpoint/2010/main" val="427145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IV. Creating a Confederation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66750" y="1447800"/>
            <a:ext cx="8020050" cy="46783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Second Continental Congress: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Little more than a conference of ambassadors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Was totally without constitutional authority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Asserted some control over military and foreign policy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In all respects, thirteen states were sovereign: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Coined money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Raised armies and navies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Erected tariff barriers</a:t>
            </a:r>
          </a:p>
          <a:p>
            <a:pPr marL="800100" lvl="2" indent="0" eaLnBrk="1" hangingPunct="1">
              <a:buFont typeface="Arial" charset="0"/>
              <a:buNone/>
            </a:pPr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60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IV. Creating a Confederation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66750" y="1600200"/>
            <a:ext cx="8401050" cy="4525963"/>
          </a:xfrm>
        </p:spPr>
        <p:txBody>
          <a:bodyPr/>
          <a:lstStyle/>
          <a:p>
            <a:r>
              <a:rPr lang="en-US" altLang="en-US" b="1" smtClean="0">
                <a:solidFill>
                  <a:srgbClr val="000000"/>
                </a:solidFill>
              </a:rPr>
              <a:t>Articles of Confederation: 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Adopted by Congress in 1777, but not ratified by states until 1781</a:t>
            </a:r>
          </a:p>
          <a:p>
            <a:r>
              <a:rPr lang="en-US" altLang="en-US" smtClean="0">
                <a:solidFill>
                  <a:srgbClr val="000000"/>
                </a:solidFill>
              </a:rPr>
              <a:t>Chief point of contention was western lands: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6 states had no holdings beyond Allegheny Mtns 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7 (esp. New York &amp; Virginia) held huge acreage 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Land-rich states could use trans-Allegheny tracts to pay off debts</a:t>
            </a:r>
          </a:p>
        </p:txBody>
      </p:sp>
    </p:spTree>
    <p:extLst>
      <p:ext uri="{BB962C8B-B14F-4D97-AF65-F5344CB8AC3E}">
        <p14:creationId xmlns:p14="http://schemas.microsoft.com/office/powerpoint/2010/main" val="141080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IV. Creating a Confederation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66750" y="1524000"/>
            <a:ext cx="8020050" cy="4602163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mtClean="0">
                <a:solidFill>
                  <a:srgbClr val="000000"/>
                </a:solidFill>
              </a:rPr>
              <a:t>Unanimous approval of Articles by all thirteen states was required: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Maryland held out until March 1781 to get agreement by New York to surrender its western lands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Congress pledged to dispose of these vast areas for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common benefit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endParaRPr lang="en-US" altLang="ja-JP" smtClean="0">
              <a:solidFill>
                <a:srgbClr val="000000"/>
              </a:solidFill>
            </a:endParaRP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Promised to carve out a number of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republican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altLang="ja-JP" smtClean="0">
                <a:solidFill>
                  <a:srgbClr val="000000"/>
                </a:solidFill>
              </a:rPr>
              <a:t> states,  which overtime would be admitted to union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Pledge redeemed in Northwest Ordinance of 1787 (see Map 9.1).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Disposal of western lands helped encourage union</a:t>
            </a:r>
          </a:p>
          <a:p>
            <a:pPr lvl="2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72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8010525" y="6604000"/>
            <a:ext cx="1141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Map 9-1 p164</a:t>
            </a:r>
          </a:p>
        </p:txBody>
      </p:sp>
      <p:pic>
        <p:nvPicPr>
          <p:cNvPr id="25603" name="Picture 1" descr="09p164_m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5309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0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>
                <a:solidFill>
                  <a:srgbClr val="000000"/>
                </a:solidFill>
              </a:rPr>
              <a:t>V. The Articles of Confederation: America</a:t>
            </a:r>
            <a:r>
              <a:rPr lang="fr-FR" altLang="ja-JP" sz="3600" smtClean="0">
                <a:solidFill>
                  <a:srgbClr val="000000"/>
                </a:solidFill>
              </a:rPr>
              <a:t>'</a:t>
            </a:r>
            <a:r>
              <a:rPr lang="en-US" altLang="ja-JP" sz="3600" smtClean="0">
                <a:solidFill>
                  <a:srgbClr val="000000"/>
                </a:solidFill>
              </a:rPr>
              <a:t>s First Constitution</a:t>
            </a:r>
            <a:endParaRPr lang="en-US" altLang="en-US" sz="3600" smtClean="0">
              <a:solidFill>
                <a:srgbClr val="00000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Articles of Confederation: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Provided for loose confederation or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firm league of friendship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endParaRPr lang="en-US" altLang="ja-JP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thirteen independent states linked together to deal with common problems, such as foreign affairs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Congress was chief agency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No executive branch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Judicial issues left almost exclusively to states</a:t>
            </a:r>
          </a:p>
        </p:txBody>
      </p:sp>
    </p:spTree>
    <p:extLst>
      <p:ext uri="{BB962C8B-B14F-4D97-AF65-F5344CB8AC3E}">
        <p14:creationId xmlns:p14="http://schemas.microsoft.com/office/powerpoint/2010/main" val="319081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8528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  p158</a:t>
            </a:r>
          </a:p>
        </p:txBody>
      </p:sp>
      <p:pic>
        <p:nvPicPr>
          <p:cNvPr id="5123" name="Picture 1" descr="09p158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0594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63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2005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>
                <a:solidFill>
                  <a:srgbClr val="000000"/>
                </a:solidFill>
              </a:rPr>
              <a:t>V.  The Articles of Confederation: America</a:t>
            </a:r>
            <a:r>
              <a:rPr lang="fr-FR" altLang="ja-JP" sz="4000" smtClean="0">
                <a:solidFill>
                  <a:srgbClr val="000000"/>
                </a:solidFill>
              </a:rPr>
              <a:t>'</a:t>
            </a:r>
            <a:r>
              <a:rPr lang="en-US" altLang="en-US" sz="4000" smtClean="0">
                <a:solidFill>
                  <a:srgbClr val="000000"/>
                </a:solidFill>
              </a:rPr>
              <a:t>s First Constitution (cont.) </a:t>
            </a:r>
            <a:r>
              <a:rPr lang="en-US" altLang="en-US" smtClean="0">
                <a:solidFill>
                  <a:srgbClr val="000000"/>
                </a:solidFill>
              </a:rPr>
              <a:t/>
            </a:r>
            <a:br>
              <a:rPr lang="en-US" altLang="en-US" smtClean="0">
                <a:solidFill>
                  <a:srgbClr val="000000"/>
                </a:solidFill>
              </a:rPr>
            </a:b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66750" y="1676400"/>
            <a:ext cx="8020050" cy="4449763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Congress, though dominant, was hobbled: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Each state had a single vote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All important bills required support of nine states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Any amendment to Articles required unanimous ratification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Congress was weak—and was purposely designed to be weak</a:t>
            </a:r>
          </a:p>
        </p:txBody>
      </p:sp>
    </p:spTree>
    <p:extLst>
      <p:ext uri="{BB962C8B-B14F-4D97-AF65-F5344CB8AC3E}">
        <p14:creationId xmlns:p14="http://schemas.microsoft.com/office/powerpoint/2010/main" val="3084150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V. The Articles of Confederation: America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s First Constitution (cont.)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66750" y="1752600"/>
            <a:ext cx="8020050" cy="4373563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Two major weakness of Articles: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Congress had no power to regulate commerce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Congress could not enforce its own tax-collection</a:t>
            </a:r>
          </a:p>
          <a:p>
            <a:r>
              <a:rPr lang="en-US" altLang="en-US" smtClean="0">
                <a:solidFill>
                  <a:srgbClr val="000000"/>
                </a:solidFill>
              </a:rPr>
              <a:t>Congress could advise, advocate, and appeal: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In dealing with states, it could not coerce or control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Nor could it act directly on individuals</a:t>
            </a:r>
          </a:p>
        </p:txBody>
      </p:sp>
    </p:spTree>
    <p:extLst>
      <p:ext uri="{BB962C8B-B14F-4D97-AF65-F5344CB8AC3E}">
        <p14:creationId xmlns:p14="http://schemas.microsoft.com/office/powerpoint/2010/main" val="3558783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V. The Articles of Confederation: America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s First Constitution (cont.)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New Congress, with paper power, was less effective than Continental Congress.</a:t>
            </a:r>
          </a:p>
          <a:p>
            <a:r>
              <a:rPr lang="en-US" altLang="en-US" smtClean="0">
                <a:solidFill>
                  <a:srgbClr val="000000"/>
                </a:solidFill>
              </a:rPr>
              <a:t>Yet, Articles proved to be a landmark: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As first written constitution of Republic, Articles were significant step toward later Constitution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Outlined general powers of national government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Kept alive ideal of union and held states together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Witho Articles, great leap from old Association of 1774 to current Constitution not possible</a:t>
            </a:r>
          </a:p>
          <a:p>
            <a:pPr lvl="1"/>
            <a:endParaRPr lang="en-US" altLang="en-US" smtClean="0">
              <a:solidFill>
                <a:srgbClr val="000000"/>
              </a:solidFill>
            </a:endParaRPr>
          </a:p>
          <a:p>
            <a:pPr lvl="1"/>
            <a:endParaRPr lang="en-US" altLang="en-US" smtClean="0">
              <a:solidFill>
                <a:srgbClr val="000000"/>
              </a:solidFill>
            </a:endParaRPr>
          </a:p>
          <a:p>
            <a:pPr lvl="1"/>
            <a:endParaRPr lang="en-US" altLang="en-US" smtClean="0">
              <a:solidFill>
                <a:srgbClr val="000000"/>
              </a:solidFill>
            </a:endParaRPr>
          </a:p>
          <a:p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96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8528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  p165</a:t>
            </a:r>
          </a:p>
        </p:txBody>
      </p:sp>
      <p:pic>
        <p:nvPicPr>
          <p:cNvPr id="31747" name="Picture 1" descr="09p165_u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409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VI. Landmarks in Land Laws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Passages of public domain legislation:</a:t>
            </a:r>
          </a:p>
          <a:p>
            <a:pPr lvl="1" eaLnBrk="1" hangingPunct="1"/>
            <a:r>
              <a:rPr lang="en-US" altLang="en-US" b="1" smtClean="0">
                <a:solidFill>
                  <a:srgbClr val="000000"/>
                </a:solidFill>
              </a:rPr>
              <a:t>Old Northwest </a:t>
            </a:r>
            <a:r>
              <a:rPr lang="en-US" altLang="en-US" smtClean="0">
                <a:solidFill>
                  <a:srgbClr val="000000"/>
                </a:solidFill>
              </a:rPr>
              <a:t>=</a:t>
            </a:r>
            <a:r>
              <a:rPr lang="en-US" altLang="en-US" b="1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000000"/>
                </a:solidFill>
              </a:rPr>
              <a:t>area northwest of Ohio River, east of Mississippi River, south of Great Lakes</a:t>
            </a:r>
          </a:p>
          <a:p>
            <a:pPr lvl="1" eaLnBrk="1" hangingPunct="1"/>
            <a:r>
              <a:rPr lang="en-US" altLang="en-US" b="1" smtClean="0">
                <a:solidFill>
                  <a:srgbClr val="000000"/>
                </a:solidFill>
              </a:rPr>
              <a:t>Land Ordinance of 1785</a:t>
            </a:r>
            <a:r>
              <a:rPr lang="en-US" altLang="en-US" smtClean="0">
                <a:solidFill>
                  <a:srgbClr val="000000"/>
                </a:solidFill>
              </a:rPr>
              <a:t> (see Map 9.2) set up  orderly process to sell land in Old Northwest and use proceeds to pay national debt:</a:t>
            </a:r>
          </a:p>
          <a:p>
            <a:pPr lvl="2" eaLnBrk="1" hangingPunct="1"/>
            <a:r>
              <a:rPr lang="en-US" altLang="en-US" smtClean="0">
                <a:solidFill>
                  <a:srgbClr val="000000"/>
                </a:solidFill>
              </a:rPr>
              <a:t>After surveyed, land divided into townships, then into sections </a:t>
            </a:r>
          </a:p>
          <a:p>
            <a:pPr lvl="2" eaLnBrk="1" hangingPunct="1"/>
            <a:r>
              <a:rPr lang="en-US" altLang="en-US" smtClean="0">
                <a:solidFill>
                  <a:srgbClr val="000000"/>
                </a:solidFill>
              </a:rPr>
              <a:t>Sixteenth section sold to fund education</a:t>
            </a:r>
          </a:p>
        </p:txBody>
      </p:sp>
    </p:spTree>
    <p:extLst>
      <p:ext uri="{BB962C8B-B14F-4D97-AF65-F5344CB8AC3E}">
        <p14:creationId xmlns:p14="http://schemas.microsoft.com/office/powerpoint/2010/main" val="814323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8010525" y="6604000"/>
            <a:ext cx="1141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Map 9-2 p166</a:t>
            </a:r>
          </a:p>
        </p:txBody>
      </p:sp>
      <p:pic>
        <p:nvPicPr>
          <p:cNvPr id="34819" name="Picture 1" descr="09p166_m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41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VI. Landmarks in Land Laws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0000"/>
                </a:solidFill>
              </a:rPr>
              <a:t>Northwest Ordinance </a:t>
            </a:r>
            <a:r>
              <a:rPr lang="en-US" altLang="en-US" smtClean="0">
                <a:solidFill>
                  <a:srgbClr val="000000"/>
                </a:solidFill>
              </a:rPr>
              <a:t>of 1787: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Governance of old Northwest -- how nation would deal with its colonies: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First temporary tutelage, then permanent equality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First, two evolutionary territorial stages under  subordination to federal government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Once a territory had 60,000 inhabitants, it could be admitted by Congress as a state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Ordinance forbad slavery in old Northwest </a:t>
            </a:r>
          </a:p>
        </p:txBody>
      </p:sp>
    </p:spTree>
    <p:extLst>
      <p:ext uri="{BB962C8B-B14F-4D97-AF65-F5344CB8AC3E}">
        <p14:creationId xmlns:p14="http://schemas.microsoft.com/office/powerpoint/2010/main" val="2735540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VII. The World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ja-JP" smtClean="0">
                <a:solidFill>
                  <a:srgbClr val="000000"/>
                </a:solidFill>
              </a:rPr>
              <a:t>s Ugly Duckling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Relations with Britain remained troubled: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England refused to send a minister to America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Declined to negotiate a commercial treaty or to repeal Navigation Laws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Closed West Indies trade to the states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Tried, with help of Allen brothers of Vermont, to annex rebellious area to Canada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Maintained a chain of trading posts on U.S. soil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Continued fur trade with Indians</a:t>
            </a:r>
          </a:p>
        </p:txBody>
      </p:sp>
    </p:spTree>
    <p:extLst>
      <p:ext uri="{BB962C8B-B14F-4D97-AF65-F5344CB8AC3E}">
        <p14:creationId xmlns:p14="http://schemas.microsoft.com/office/powerpoint/2010/main" val="19554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VII. The World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s Ugly Duckling: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Spain was openly hostile to new Republic: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C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+mn-cs"/>
              </a:rPr>
              <a:t>ontrolled all-important Mississippi River on which pioneers shipped their produce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+mn-cs"/>
              </a:rPr>
              <a:t>In 1784 Spain closed river to American commerce threatening West with strangulation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C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+mn-cs"/>
              </a:rPr>
              <a:t>laimed large areas north of Gulf of Mexico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+mn-cs"/>
              </a:rPr>
              <a:t>Schemed with Indians to keep Americans east of  Appalachians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+mn-cs"/>
              </a:rPr>
              <a:t>Because Spain &amp; Britain influenced Indians, America unable to exercise control over half of its territory (see Map 9.3).</a:t>
            </a:r>
          </a:p>
          <a:p>
            <a:pPr lvl="2">
              <a:defRPr/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lvl="1"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439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8010525" y="6604000"/>
            <a:ext cx="1141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Map 9-3 p167</a:t>
            </a:r>
          </a:p>
        </p:txBody>
      </p:sp>
      <p:pic>
        <p:nvPicPr>
          <p:cNvPr id="39939" name="Picture 1" descr="09p167_m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52400"/>
            <a:ext cx="536098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4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8528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  p159</a:t>
            </a:r>
          </a:p>
        </p:txBody>
      </p:sp>
      <p:pic>
        <p:nvPicPr>
          <p:cNvPr id="7171" name="Picture 1" descr="09p159_u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8600"/>
            <a:ext cx="83486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92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VII. The World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s Ugly Duckling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66750" y="1752600"/>
            <a:ext cx="8020050" cy="4373563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France, America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s friend, cooled off now that Britain humbled</a:t>
            </a:r>
          </a:p>
          <a:p>
            <a:r>
              <a:rPr lang="en-US" altLang="en-US" smtClean="0">
                <a:solidFill>
                  <a:srgbClr val="000000"/>
                </a:solidFill>
              </a:rPr>
              <a:t>North African pirates ravaged America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s Mediterranean commence</a:t>
            </a:r>
          </a:p>
          <a:p>
            <a:r>
              <a:rPr lang="en-US" altLang="en-US" smtClean="0">
                <a:solidFill>
                  <a:srgbClr val="000000"/>
                </a:solidFill>
              </a:rPr>
              <a:t>New nation too weak to fight pirates and too poor to pay bribes.</a:t>
            </a:r>
          </a:p>
        </p:txBody>
      </p:sp>
    </p:spTree>
    <p:extLst>
      <p:ext uri="{BB962C8B-B14F-4D97-AF65-F5344CB8AC3E}">
        <p14:creationId xmlns:p14="http://schemas.microsoft.com/office/powerpoint/2010/main" val="629124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VII. The Horrid Specter of Anarchy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66750" y="1371600"/>
            <a:ext cx="8020050" cy="47545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Economic problems, mid-1780s: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System of raising tax money was breaking down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Interest on public debt was escalating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Some states were levying their own duties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Some were printing depreciated paper money</a:t>
            </a:r>
          </a:p>
          <a:p>
            <a:pPr eaLnBrk="1" hangingPunct="1"/>
            <a:r>
              <a:rPr lang="en-US" altLang="en-US" b="1" smtClean="0">
                <a:solidFill>
                  <a:srgbClr val="000000"/>
                </a:solidFill>
              </a:rPr>
              <a:t>Shays</a:t>
            </a:r>
            <a:r>
              <a:rPr lang="fr-FR" altLang="ja-JP" b="1" smtClean="0">
                <a:solidFill>
                  <a:srgbClr val="000000"/>
                </a:solidFill>
              </a:rPr>
              <a:t>'</a:t>
            </a:r>
            <a:r>
              <a:rPr lang="en-US" altLang="en-US" b="1" smtClean="0">
                <a:solidFill>
                  <a:srgbClr val="000000"/>
                </a:solidFill>
              </a:rPr>
              <a:t>s Rebellion </a:t>
            </a:r>
            <a:r>
              <a:rPr lang="en-US" altLang="en-US" smtClean="0">
                <a:solidFill>
                  <a:srgbClr val="000000"/>
                </a:solidFill>
              </a:rPr>
              <a:t>in western Massachusetts: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Impoverished farmers lost land through mortgage foreclosures and tax delinquencies</a:t>
            </a:r>
          </a:p>
        </p:txBody>
      </p:sp>
    </p:spTree>
    <p:extLst>
      <p:ext uri="{BB962C8B-B14F-4D97-AF65-F5344CB8AC3E}">
        <p14:creationId xmlns:p14="http://schemas.microsoft.com/office/powerpoint/2010/main" val="2448790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VII. The Horrid Specter of Anarchy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Led by Captain Daniel Shays, desperate debtors demanded: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State issue paper money, lighten taxes, and suspend property takeovers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Hundreds attempted to enforce demands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Massachusetts authorities responded by raising small army and skirmishes occurred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After 3 Shaysites killed and one wounded, movement collapsed</a:t>
            </a:r>
          </a:p>
        </p:txBody>
      </p:sp>
    </p:spTree>
    <p:extLst>
      <p:ext uri="{BB962C8B-B14F-4D97-AF65-F5344CB8AC3E}">
        <p14:creationId xmlns:p14="http://schemas.microsoft.com/office/powerpoint/2010/main" val="2390689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VII. The Horrid Specter of Anarchy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Shays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s followers were crushed, but memory remained: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Massachusetts passed debtor-relief laws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Shays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s outburst caused fear among propertied class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Civic virtue insufficient to rein in self-interest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Needed stronger central government to block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mobocracy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20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8528050" y="66040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  p168</a:t>
            </a:r>
          </a:p>
        </p:txBody>
      </p:sp>
      <p:pic>
        <p:nvPicPr>
          <p:cNvPr id="46083" name="Picture 1" descr="09p168_u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2073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498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VII. The Horrid Specter of Anarchy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534400" cy="4525963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How critical were conditions under Articles?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Conservatives, protecting their wealth, exaggerated seriousness of nation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s plight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They sought to amend Articles to create more muscular central government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Both friends and critics of the Confederation agreed it needed strengthening, but disagreed over how much its powers should be increased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Economy actually improved, late 1780s</a:t>
            </a:r>
          </a:p>
        </p:txBody>
      </p:sp>
    </p:spTree>
    <p:extLst>
      <p:ext uri="{BB962C8B-B14F-4D97-AF65-F5344CB8AC3E}">
        <p14:creationId xmlns:p14="http://schemas.microsoft.com/office/powerpoint/2010/main" val="406894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I. A Shaky Start Toward Union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Disruptive forces stalked the land: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Departed Tories left political system inclined toward experimentation and innovation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Economy stumbled post-Revolution  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Yet thirteen sovereign states: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Shared similar political structures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Enjoyed rich political inheritance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Were blessed with good political leaders</a:t>
            </a:r>
          </a:p>
        </p:txBody>
      </p:sp>
    </p:spTree>
    <p:extLst>
      <p:ext uri="{BB962C8B-B14F-4D97-AF65-F5344CB8AC3E}">
        <p14:creationId xmlns:p14="http://schemas.microsoft.com/office/powerpoint/2010/main" val="101542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ea typeface="+mj-ea"/>
                <a:cs typeface="+mj-cs"/>
              </a:rPr>
              <a:t>II. Constitution Making in the States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Constitutional Congress in 1776 called on  colonies to draft new state constitutions: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Asked colonies to summon themselves into being as new states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Sovereignty of new states would rest on authority of the people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Connecticut and Rhode Island merely retouched their colonial charters  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Others would write new constitutions</a:t>
            </a:r>
          </a:p>
        </p:txBody>
      </p:sp>
    </p:spTree>
    <p:extLst>
      <p:ext uri="{BB962C8B-B14F-4D97-AF65-F5344CB8AC3E}">
        <p14:creationId xmlns:p14="http://schemas.microsoft.com/office/powerpoint/2010/main" val="178992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II. Constitution Making in the States (cont.)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Massachusetts called for special convention to draft its constitution and then submitted final draft to the people for ratification: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Once adopted, constitution could only be changed by another constitutional convention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Its constitution remained longest-lived constitution in world</a:t>
            </a:r>
          </a:p>
        </p:txBody>
      </p:sp>
    </p:spTree>
    <p:extLst>
      <p:ext uri="{BB962C8B-B14F-4D97-AF65-F5344CB8AC3E}">
        <p14:creationId xmlns:p14="http://schemas.microsoft.com/office/powerpoint/2010/main" val="194103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II. Constitution Making in the 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States (cont.)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Common constitutional features: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As </a:t>
            </a:r>
            <a:r>
              <a:rPr lang="en-US" altLang="en-US" i="1" smtClean="0">
                <a:solidFill>
                  <a:srgbClr val="000000"/>
                </a:solidFill>
              </a:rPr>
              <a:t>written</a:t>
            </a:r>
            <a:r>
              <a:rPr lang="en-US" altLang="en-US" smtClean="0">
                <a:solidFill>
                  <a:srgbClr val="000000"/>
                </a:solidFill>
              </a:rPr>
              <a:t> documents, constitutions represented </a:t>
            </a:r>
            <a:r>
              <a:rPr lang="en-US" altLang="en-US" i="1" smtClean="0">
                <a:solidFill>
                  <a:srgbClr val="000000"/>
                </a:solidFill>
              </a:rPr>
              <a:t>fundamental</a:t>
            </a:r>
            <a:r>
              <a:rPr lang="en-US" altLang="en-US" smtClean="0">
                <a:solidFill>
                  <a:srgbClr val="000000"/>
                </a:solidFill>
              </a:rPr>
              <a:t> law, superior to ordinary legislation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Most contained bills of rights— protect prized liberties against legislative encroachment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Most required annual election of legislators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All created weak executive and judicial branches</a:t>
            </a:r>
          </a:p>
        </p:txBody>
      </p:sp>
    </p:spTree>
    <p:extLst>
      <p:ext uri="{BB962C8B-B14F-4D97-AF65-F5344CB8AC3E}">
        <p14:creationId xmlns:p14="http://schemas.microsoft.com/office/powerpoint/2010/main" val="66787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II. Constitution Making in the States (cont.)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66750" y="1676400"/>
            <a:ext cx="8020050" cy="4449763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In new governments, legislatures were granted sweeping powers: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Democratic character reflected by presence of many from recently enfranchised western districts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Their influence was demonstrated when some states moved capitals into interior</a:t>
            </a:r>
          </a:p>
        </p:txBody>
      </p:sp>
    </p:spTree>
    <p:extLst>
      <p:ext uri="{BB962C8B-B14F-4D97-AF65-F5344CB8AC3E}">
        <p14:creationId xmlns:p14="http://schemas.microsoft.com/office/powerpoint/2010/main" val="329617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III. Economic Crosscurrents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Economic changes: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States seized control of former crown lands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Land was cheap and easily available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In America, economic democracy preceded political democracy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Revolution also stimulated manufacturing</a:t>
            </a:r>
          </a:p>
        </p:txBody>
      </p:sp>
    </p:spTree>
    <p:extLst>
      <p:ext uri="{BB962C8B-B14F-4D97-AF65-F5344CB8AC3E}">
        <p14:creationId xmlns:p14="http://schemas.microsoft.com/office/powerpoint/2010/main" val="1110415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1870</Words>
  <Application>Microsoft Office PowerPoint</Application>
  <PresentationFormat>On-screen Show (4:3)</PresentationFormat>
  <Paragraphs>229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I. A Shaky Start Toward Union</vt:lpstr>
      <vt:lpstr>II. Constitution Making in the States</vt:lpstr>
      <vt:lpstr>II. Constitution Making in the States (cont.)</vt:lpstr>
      <vt:lpstr>II. Constitution Making in the  States (cont.)</vt:lpstr>
      <vt:lpstr>II. Constitution Making in the States (cont.)</vt:lpstr>
      <vt:lpstr>III. Economic Crosscurrents</vt:lpstr>
      <vt:lpstr>III. Economic Crosscurrents (cont.)</vt:lpstr>
      <vt:lpstr>PowerPoint Presentation</vt:lpstr>
      <vt:lpstr>PowerPoint Presentation</vt:lpstr>
      <vt:lpstr>III. Economic Crosscurrents (cont.)</vt:lpstr>
      <vt:lpstr>III. Economic Crosscurrents (cont.)</vt:lpstr>
      <vt:lpstr>IV. Creating a Confederation</vt:lpstr>
      <vt:lpstr>IV. Creating a Confederation (cont.)</vt:lpstr>
      <vt:lpstr>IV. Creating a Confederation (cont.)</vt:lpstr>
      <vt:lpstr>PowerPoint Presentation</vt:lpstr>
      <vt:lpstr>V. The Articles of Confederation: America's First Constitution</vt:lpstr>
      <vt:lpstr>V.  The Articles of Confederation: America's First Constitution (cont.)  </vt:lpstr>
      <vt:lpstr>V. The Articles of Confederation: America's First Constitution (cont.) </vt:lpstr>
      <vt:lpstr>V. The Articles of Confederation: America's First Constitution (cont.)</vt:lpstr>
      <vt:lpstr>PowerPoint Presentation</vt:lpstr>
      <vt:lpstr>VI. Landmarks in Land Laws</vt:lpstr>
      <vt:lpstr>PowerPoint Presentation</vt:lpstr>
      <vt:lpstr>VI. Landmarks in Land Laws (cont.)</vt:lpstr>
      <vt:lpstr>VII. The World's Ugly Duckling</vt:lpstr>
      <vt:lpstr>VII. The World's Ugly Duckling: (cont.)</vt:lpstr>
      <vt:lpstr>PowerPoint Presentation</vt:lpstr>
      <vt:lpstr>VII. The World's Ugly Duckling (cont.)</vt:lpstr>
      <vt:lpstr>VII. The Horrid Specter of Anarchy</vt:lpstr>
      <vt:lpstr>VII. The Horrid Specter of Anarchy (cont.)</vt:lpstr>
      <vt:lpstr>VII. The Horrid Specter of Anarchy (cont.)</vt:lpstr>
      <vt:lpstr>PowerPoint Presentation</vt:lpstr>
      <vt:lpstr>VII. The Horrid Specter of Anarchy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Urban</dc:creator>
  <cp:lastModifiedBy>Dennis Urban</cp:lastModifiedBy>
  <cp:revision>1</cp:revision>
  <dcterms:created xsi:type="dcterms:W3CDTF">2015-10-06T12:07:23Z</dcterms:created>
  <dcterms:modified xsi:type="dcterms:W3CDTF">2015-10-06T12:08:17Z</dcterms:modified>
</cp:coreProperties>
</file>