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8B86-8144-4278-883A-0CCF60E9B1D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2D0D0-2FAB-4C3A-A0C6-69E84783B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F. Scott Fitzgerald and His Wife, Zelda </a:t>
            </a:r>
            <a:r>
              <a:rPr lang="en-US" altLang="en-US" smtClean="0"/>
              <a:t>The Fitzgeralds</a:t>
            </a:r>
          </a:p>
          <a:p>
            <a:r>
              <a:rPr lang="en-US" altLang="en-US" smtClean="0"/>
              <a:t>are shown here in the happy, early days of their stormy</a:t>
            </a:r>
          </a:p>
          <a:p>
            <a:r>
              <a:rPr lang="en-US" altLang="en-US" smtClean="0"/>
              <a:t>marriage.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04BF10-7E46-4C45-A0AE-CBECADE810BB}" type="slidenum">
              <a:rPr lang="en-US" altLang="en-US">
                <a:latin typeface="Calibri" charset="0"/>
              </a:rPr>
              <a:pPr/>
              <a:t>5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Dances at the Spring, by Francis Picabia, 1912 </a:t>
            </a:r>
            <a:r>
              <a:rPr lang="en-US" altLang="en-US" smtClean="0"/>
              <a:t>This</a:t>
            </a:r>
          </a:p>
          <a:p>
            <a:r>
              <a:rPr lang="en-US" altLang="en-US" smtClean="0"/>
              <a:t>painting, now permanently displayed at the Philadelphia</a:t>
            </a:r>
          </a:p>
          <a:p>
            <a:r>
              <a:rPr lang="en-US" altLang="en-US" smtClean="0"/>
              <a:t>Museum of Art, was a highlight of the fabled New York</a:t>
            </a:r>
          </a:p>
          <a:p>
            <a:r>
              <a:rPr lang="en-US" altLang="en-US" smtClean="0"/>
              <a:t>Armory Show in 1913.Allegedly depicting two dancing</a:t>
            </a:r>
          </a:p>
          <a:p>
            <a:r>
              <a:rPr lang="en-US" altLang="en-US" smtClean="0"/>
              <a:t>girls in the Italian countryside, the work baffled critics</a:t>
            </a:r>
          </a:p>
          <a:p>
            <a:r>
              <a:rPr lang="en-US" altLang="en-US" smtClean="0"/>
              <a:t>with its crazy-quilt composition.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3AFA56-A146-4400-966D-7B0D3E2454D5}" type="slidenum">
              <a:rPr lang="en-US" altLang="en-US">
                <a:latin typeface="Calibri" charset="0"/>
              </a:rPr>
              <a:pPr/>
              <a:t>13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The Darwin D. Martin House Buffalo, New York, by Frank Lloyd Wright </a:t>
            </a:r>
            <a:r>
              <a:rPr lang="en-US" altLang="en-US" smtClean="0"/>
              <a:t>Completed in 1905,</a:t>
            </a:r>
          </a:p>
          <a:p>
            <a:r>
              <a:rPr lang="en-US" altLang="en-US" smtClean="0"/>
              <a:t>the Martin House is one of Wright’s masterworks and an outstanding example of the “prairie style.”</a:t>
            </a:r>
          </a:p>
          <a:p>
            <a:r>
              <a:rPr lang="en-US" altLang="en-US" smtClean="0"/>
              <a:t>Architects of the Prairie School sought to create an indigenous American modern architectural form,</a:t>
            </a:r>
          </a:p>
          <a:p>
            <a:r>
              <a:rPr lang="en-US" altLang="en-US" smtClean="0"/>
              <a:t>free of inherited design ideas and based on simple, horizontal lines and native craftsmanship.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A302CE-C574-4A79-925F-9FA8E9475183}" type="slidenum">
              <a:rPr lang="en-US" altLang="en-US">
                <a:latin typeface="Calibri" charset="0"/>
              </a:rPr>
              <a:pPr/>
              <a:t>14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2785-9A07-4C52-96C1-AA52D73218A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574D-B0FF-426D-9BC5-219AC083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1920s Literary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lnSpcReduction="10000"/>
          </a:bodyPr>
          <a:lstStyle/>
          <a:p>
            <a:pPr lvl="2"/>
            <a:r>
              <a:rPr lang="en-US" altLang="en-US" smtClean="0">
                <a:solidFill>
                  <a:srgbClr val="000000"/>
                </a:solidFill>
              </a:rPr>
              <a:t>Sinclair Lewis:</a:t>
            </a:r>
          </a:p>
          <a:p>
            <a:pPr lvl="3"/>
            <a:r>
              <a:rPr lang="en-US" altLang="en-US" i="1" smtClean="0">
                <a:solidFill>
                  <a:srgbClr val="000000"/>
                </a:solidFill>
              </a:rPr>
              <a:t>Main Street </a:t>
            </a:r>
            <a:r>
              <a:rPr lang="en-US" altLang="en-US" smtClean="0">
                <a:solidFill>
                  <a:srgbClr val="000000"/>
                </a:solidFill>
              </a:rPr>
              <a:t>(1920) best-selling story of one woman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unsuccessful revolt against provincialism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In </a:t>
            </a:r>
            <a:r>
              <a:rPr lang="en-US" altLang="en-US" i="1" smtClean="0">
                <a:solidFill>
                  <a:srgbClr val="000000"/>
                </a:solidFill>
              </a:rPr>
              <a:t>Babbitt </a:t>
            </a:r>
            <a:r>
              <a:rPr lang="en-US" altLang="en-US" smtClean="0">
                <a:solidFill>
                  <a:srgbClr val="000000"/>
                </a:solidFill>
              </a:rPr>
              <a:t>(1922) he affectionately pilloried George F. Babbitt, who slavishly conforms to respectable materialism of his group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William Faulkner: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Focused on displacement of agrarian Old South by rising industrial order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His work offered fictional chronicle of an imaginary, history-rich Deep South county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In powerful books:</a:t>
            </a:r>
            <a:r>
              <a:rPr lang="en-US" altLang="en-US" i="1" smtClean="0">
                <a:solidFill>
                  <a:srgbClr val="000000"/>
                </a:solidFill>
              </a:rPr>
              <a:t> The Sound and the Fury </a:t>
            </a:r>
            <a:r>
              <a:rPr lang="en-US" altLang="en-US" smtClean="0">
                <a:solidFill>
                  <a:srgbClr val="000000"/>
                </a:solidFill>
              </a:rPr>
              <a:t>(1929) and </a:t>
            </a:r>
            <a:r>
              <a:rPr lang="en-US" altLang="en-US" i="1" smtClean="0">
                <a:solidFill>
                  <a:srgbClr val="000000"/>
                </a:solidFill>
              </a:rPr>
              <a:t>As I Lay Dying </a:t>
            </a:r>
            <a:r>
              <a:rPr lang="en-US" altLang="en-US" smtClean="0">
                <a:solidFill>
                  <a:srgbClr val="000000"/>
                </a:solidFill>
              </a:rPr>
              <a:t>(1930) he peeled back layers of time and consciousness from constricted souls of his ingrown southern characters</a:t>
            </a:r>
          </a:p>
          <a:p>
            <a:pPr lvl="3"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  <a:p>
            <a:pPr lvl="2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3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en-US" altLang="en-US" smtClean="0">
                <a:solidFill>
                  <a:srgbClr val="000000"/>
                </a:solidFill>
              </a:rPr>
              <a:t>Faulkner experimented with multiple narrators, complex structure, and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stream of consciousness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techniques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His extended meditation culminated in what some consider his greatest work: </a:t>
            </a:r>
            <a:r>
              <a:rPr lang="en-US" altLang="en-US" i="1" smtClean="0">
                <a:solidFill>
                  <a:srgbClr val="000000"/>
                </a:solidFill>
              </a:rPr>
              <a:t>Absalom, Absalom!</a:t>
            </a:r>
            <a:r>
              <a:rPr lang="en-US" altLang="en-US" smtClean="0">
                <a:solidFill>
                  <a:srgbClr val="000000"/>
                </a:solidFill>
              </a:rPr>
              <a:t> (1936)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American composers and playwrights made valuable contributions: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Jerome Kern and Oscar Hammerstein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</a:t>
            </a:r>
            <a:r>
              <a:rPr lang="en-US" altLang="en-US" i="1" smtClean="0">
                <a:solidFill>
                  <a:srgbClr val="000000"/>
                </a:solidFill>
              </a:rPr>
              <a:t>Show Boat</a:t>
            </a:r>
            <a:r>
              <a:rPr lang="en-US" altLang="en-US" smtClean="0">
                <a:solidFill>
                  <a:srgbClr val="000000"/>
                </a:solidFill>
              </a:rPr>
              <a:t> (1927) was America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first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musical play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Eugene O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Neill</a:t>
            </a:r>
            <a:r>
              <a:rPr lang="fr-FR" altLang="ja-JP" smtClean="0">
                <a:solidFill>
                  <a:srgbClr val="000000"/>
                </a:solidFill>
              </a:rPr>
              <a:t>'</a:t>
            </a:r>
            <a:r>
              <a:rPr lang="en-US" altLang="en-US" smtClean="0">
                <a:solidFill>
                  <a:srgbClr val="000000"/>
                </a:solidFill>
              </a:rPr>
              <a:t>s </a:t>
            </a:r>
            <a:r>
              <a:rPr lang="en-US" altLang="en-US" i="1" smtClean="0">
                <a:solidFill>
                  <a:srgbClr val="000000"/>
                </a:solidFill>
              </a:rPr>
              <a:t>Strange Interlude </a:t>
            </a:r>
            <a:r>
              <a:rPr lang="en-US" altLang="en-US" smtClean="0">
                <a:solidFill>
                  <a:srgbClr val="000000"/>
                </a:solidFill>
              </a:rPr>
              <a:t>(1928) laid bare Freudian notions of sex and subconscious in succession of dramatic soliloquies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Garnered Nobel Prize in literature (1936)</a:t>
            </a:r>
          </a:p>
          <a:p>
            <a:pPr lvl="2"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Harlem Renaissance:</a:t>
            </a:r>
            <a:endParaRPr lang="en-US" altLang="en-US" smtClean="0">
              <a:solidFill>
                <a:srgbClr val="000000"/>
              </a:solidFill>
            </a:endParaRP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Black cultural renaissance in uptown Harlem: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Led by writers Claude McKay, Langston Hughes, and Zora Neale Hurston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And jazz artists Louis Armstrong and Eubie Blake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Argued for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New Negro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who was a full citizen and social equal to whites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Adopted modernist techniques, Hughes and Hurston captured oral and improvisational traditions of contemporary blacks in dialect-filled poetry and prose</a:t>
            </a:r>
          </a:p>
        </p:txBody>
      </p:sp>
    </p:spTree>
    <p:extLst>
      <p:ext uri="{BB962C8B-B14F-4D97-AF65-F5344CB8AC3E}">
        <p14:creationId xmlns:p14="http://schemas.microsoft.com/office/powerpoint/2010/main" val="40582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54000"/>
            <a:ext cx="6642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p714</a:t>
            </a:r>
          </a:p>
        </p:txBody>
      </p:sp>
    </p:spTree>
    <p:extLst>
      <p:ext uri="{BB962C8B-B14F-4D97-AF65-F5344CB8AC3E}">
        <p14:creationId xmlns:p14="http://schemas.microsoft.com/office/powerpoint/2010/main" val="351157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20800"/>
            <a:ext cx="8636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p715</a:t>
            </a:r>
          </a:p>
        </p:txBody>
      </p:sp>
    </p:spTree>
    <p:extLst>
      <p:ext uri="{BB962C8B-B14F-4D97-AF65-F5344CB8AC3E}">
        <p14:creationId xmlns:p14="http://schemas.microsoft.com/office/powerpoint/2010/main" val="26066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Cultural </a:t>
            </a:r>
            <a:r>
              <a:rPr lang="en-US" altLang="en-US" dirty="0" smtClean="0">
                <a:solidFill>
                  <a:srgbClr val="000000"/>
                </a:solidFill>
              </a:rPr>
              <a:t>Liberation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Literature and the arts: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Most of earlier genteel writers had died by 1920s</a:t>
            </a:r>
          </a:p>
          <a:p>
            <a:pPr lvl="2" eaLnBrk="1" hangingPunct="1"/>
            <a:r>
              <a:rPr lang="en-US" altLang="en-US" smtClean="0">
                <a:solidFill>
                  <a:srgbClr val="000000"/>
                </a:solidFill>
              </a:rPr>
              <a:t>New Yorker Edith Wharton and Virginia-born Willa Cather continued to be popular</a:t>
            </a:r>
          </a:p>
          <a:p>
            <a:pPr lvl="1" eaLnBrk="1" hangingPunct="1"/>
            <a:r>
              <a:rPr lang="en-US" altLang="en-US" smtClean="0">
                <a:solidFill>
                  <a:srgbClr val="000000"/>
                </a:solidFill>
              </a:rPr>
              <a:t>Now new modernists becoming popular (see Thinking Globally section)</a:t>
            </a:r>
          </a:p>
          <a:p>
            <a:pPr lvl="1" eaLnBrk="1" hangingPunct="1"/>
            <a:r>
              <a:rPr lang="en-US" altLang="en-US" b="1" smtClean="0">
                <a:solidFill>
                  <a:srgbClr val="000000"/>
                </a:solidFill>
              </a:rPr>
              <a:t>Modernism </a:t>
            </a:r>
            <a:r>
              <a:rPr lang="en-US" altLang="en-US" smtClean="0">
                <a:solidFill>
                  <a:srgbClr val="000000"/>
                </a:solidFill>
              </a:rPr>
              <a:t>questioned social conventions and traditional authorities, considered outmoded by accelerating changes of 20</a:t>
            </a:r>
            <a:r>
              <a:rPr lang="en-US" altLang="en-US" baseline="30000" smtClean="0">
                <a:solidFill>
                  <a:srgbClr val="000000"/>
                </a:solidFill>
              </a:rPr>
              <a:t>th</a:t>
            </a:r>
            <a:r>
              <a:rPr lang="en-US" altLang="en-US" smtClean="0">
                <a:solidFill>
                  <a:srgbClr val="000000"/>
                </a:solidFill>
              </a:rPr>
              <a:t> century life</a:t>
            </a:r>
          </a:p>
        </p:txBody>
      </p:sp>
    </p:spTree>
    <p:extLst>
      <p:ext uri="{BB962C8B-B14F-4D97-AF65-F5344CB8AC3E}">
        <p14:creationId xmlns:p14="http://schemas.microsoft.com/office/powerpoint/2010/main" val="108047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solidFill>
                  <a:srgbClr val="000000"/>
                </a:solidFill>
              </a:rPr>
              <a:t>H.L. Mencken best personified this iconoclasm: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Known as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Bad Boy of Baltimore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Promoted modernist causes in politics and literature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Assailed marriage, patriotism, democracy, prohibition, Rotarians, and other sacred icons of middle-class American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booboisie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He dismissed South as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Sahara of the Bozart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Attacked hypocritical do-gooders as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Puritans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Puritanism, he jibed, was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haunting fear that someone, somewhere, might be happy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en-US" altLang="en-US" smtClean="0">
                <a:solidFill>
                  <a:srgbClr val="000000"/>
                </a:solidFill>
              </a:rPr>
              <a:t>Young writers jolted by WWI out of complacency about traditional values and literary standards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Probed for new codes of morals and understanding, as well as fresh forms of expression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F. Scott Fitzgerald—</a:t>
            </a:r>
            <a:r>
              <a:rPr lang="en-US" altLang="en-US" i="1" smtClean="0">
                <a:solidFill>
                  <a:srgbClr val="000000"/>
                </a:solidFill>
              </a:rPr>
              <a:t>This Side of Paradise</a:t>
            </a:r>
            <a:r>
              <a:rPr lang="en-US" altLang="en-US" smtClean="0">
                <a:solidFill>
                  <a:srgbClr val="000000"/>
                </a:solidFill>
              </a:rPr>
              <a:t> (1920)</a:t>
            </a:r>
          </a:p>
          <a:p>
            <a:pPr lvl="3"/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He found all gods dead, all wars fought, all faiths in man shaken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3"/>
            <a:r>
              <a:rPr lang="en-US" altLang="en-US" i="1" smtClean="0">
                <a:solidFill>
                  <a:srgbClr val="000000"/>
                </a:solidFill>
              </a:rPr>
              <a:t>The Great Gatsby </a:t>
            </a:r>
            <a:r>
              <a:rPr lang="en-US" altLang="en-US" smtClean="0">
                <a:solidFill>
                  <a:srgbClr val="000000"/>
                </a:solidFill>
              </a:rPr>
              <a:t>(1925) brilliant commentary on illusory American ideal of self-made man</a:t>
            </a:r>
          </a:p>
          <a:p>
            <a:pPr lvl="4"/>
            <a:r>
              <a:rPr lang="en-US" altLang="en-US" smtClean="0">
                <a:solidFill>
                  <a:srgbClr val="000000"/>
                </a:solidFill>
              </a:rPr>
              <a:t>James Gatz reinvented himself as tycoon Jay Gatsby only to be destroyed by those with wealth and social standing</a:t>
            </a:r>
          </a:p>
          <a:p>
            <a:pPr lvl="2"/>
            <a:endParaRPr lang="en-US" altLang="en-US" smtClean="0">
              <a:solidFill>
                <a:srgbClr val="000000"/>
              </a:solidFill>
            </a:endParaRPr>
          </a:p>
          <a:p>
            <a:pPr lvl="2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54000"/>
            <a:ext cx="46863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p712</a:t>
            </a:r>
          </a:p>
        </p:txBody>
      </p:sp>
    </p:spTree>
    <p:extLst>
      <p:ext uri="{BB962C8B-B14F-4D97-AF65-F5344CB8AC3E}">
        <p14:creationId xmlns:p14="http://schemas.microsoft.com/office/powerpoint/2010/main" val="134655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Theodore Dreiser</a:t>
            </a:r>
            <a:r>
              <a:rPr lang="fr-FR" altLang="ja-JP" dirty="0" smtClean="0">
                <a:solidFill>
                  <a:srgbClr val="000000"/>
                </a:solidFill>
              </a:rPr>
              <a:t>'</a:t>
            </a:r>
            <a:r>
              <a:rPr lang="en-US" altLang="en-US" dirty="0" smtClean="0">
                <a:solidFill>
                  <a:srgbClr val="000000"/>
                </a:solidFill>
              </a:rPr>
              <a:t>s masterpiece </a:t>
            </a:r>
            <a:r>
              <a:rPr lang="en-US" altLang="en-US" i="1" dirty="0" smtClean="0">
                <a:solidFill>
                  <a:srgbClr val="000000"/>
                </a:solidFill>
              </a:rPr>
              <a:t>An American Tragedy </a:t>
            </a:r>
            <a:r>
              <a:rPr lang="en-US" altLang="en-US" dirty="0" smtClean="0">
                <a:solidFill>
                  <a:srgbClr val="000000"/>
                </a:solidFill>
              </a:rPr>
              <a:t>(1925) explored pitfalls of social striving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Ernest Hemingway: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Among writers most affected by WWI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His hard-boiled realism typified postwar writing</a:t>
            </a:r>
          </a:p>
          <a:p>
            <a:pPr lvl="3"/>
            <a:r>
              <a:rPr lang="en-US" altLang="en-US" i="1" dirty="0" smtClean="0">
                <a:solidFill>
                  <a:srgbClr val="000000"/>
                </a:solidFill>
              </a:rPr>
              <a:t>The Sun Also Rises </a:t>
            </a:r>
            <a:r>
              <a:rPr lang="en-US" altLang="en-US" dirty="0" smtClean="0">
                <a:solidFill>
                  <a:srgbClr val="000000"/>
                </a:solidFill>
              </a:rPr>
              <a:t>(1926) told of disillusioned, spiritually numb American expatriates in Europe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In </a:t>
            </a:r>
            <a:r>
              <a:rPr lang="en-US" altLang="en-US" i="1" dirty="0" smtClean="0">
                <a:solidFill>
                  <a:srgbClr val="000000"/>
                </a:solidFill>
              </a:rPr>
              <a:t>A Farewell to Arms </a:t>
            </a:r>
            <a:r>
              <a:rPr lang="en-US" altLang="en-US" dirty="0" smtClean="0">
                <a:solidFill>
                  <a:srgbClr val="000000"/>
                </a:solidFill>
              </a:rPr>
              <a:t>(1929) he turned his own war story into one of finest novels about the war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His literary successes and flamboyant personal life made him one of most famous writers in world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Won Nobel Prize in literature in 1954</a:t>
            </a:r>
          </a:p>
        </p:txBody>
      </p:sp>
    </p:spTree>
    <p:extLst>
      <p:ext uri="{BB962C8B-B14F-4D97-AF65-F5344CB8AC3E}">
        <p14:creationId xmlns:p14="http://schemas.microsoft.com/office/powerpoint/2010/main" val="402301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661988" y="1600200"/>
            <a:ext cx="8024812" cy="4724400"/>
          </a:xfrm>
        </p:spPr>
        <p:txBody>
          <a:bodyPr>
            <a:normAutofit lnSpcReduction="10000"/>
          </a:bodyPr>
          <a:lstStyle/>
          <a:p>
            <a:r>
              <a:rPr lang="ja-JP" altLang="en-US" b="1" smtClean="0">
                <a:solidFill>
                  <a:srgbClr val="000000"/>
                </a:solidFill>
              </a:rPr>
              <a:t>“</a:t>
            </a:r>
            <a:r>
              <a:rPr lang="en-US" altLang="ja-JP" b="1" smtClean="0">
                <a:solidFill>
                  <a:srgbClr val="000000"/>
                </a:solidFill>
              </a:rPr>
              <a:t>Lost Generation</a:t>
            </a:r>
            <a:r>
              <a:rPr lang="ja-JP" altLang="en-US" b="1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</a:rPr>
              <a:t>Hemingway, Fitzgerald and other American writers and painters formed artistic cadre: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As expatriates in postwar Europe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Found shelter and inspiration in Paris salon of Gertrude Stein: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Studied under William James at Harvard and her early works applied his theory of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stream of consciousness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endParaRPr lang="en-US" altLang="ja-JP" smtClean="0">
              <a:solidFill>
                <a:srgbClr val="000000"/>
              </a:solidFill>
            </a:endParaRP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Friends with Pablo Picasso and Henri Matisse, she wrote radically experimental poetry and prose</a:t>
            </a:r>
          </a:p>
          <a:p>
            <a:pPr lvl="3"/>
            <a:r>
              <a:rPr lang="en-US" altLang="en-US" smtClean="0">
                <a:solidFill>
                  <a:srgbClr val="000000"/>
                </a:solidFill>
              </a:rPr>
              <a:t>Joined fellow American poets Ezra Pound and T. S. Eliot in vanguard of modernist literary innovation</a:t>
            </a:r>
          </a:p>
        </p:txBody>
      </p:sp>
    </p:spTree>
    <p:extLst>
      <p:ext uri="{BB962C8B-B14F-4D97-AF65-F5344CB8AC3E}">
        <p14:creationId xmlns:p14="http://schemas.microsoft.com/office/powerpoint/2010/main" val="125310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4724400"/>
          </a:xfrm>
        </p:spPr>
        <p:txBody>
          <a:bodyPr/>
          <a:lstStyle/>
          <a:p>
            <a:pPr lvl="1"/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High modernists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Experimented with breakdown of traditional literary forms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Exposed losses associated with modernity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Wrote in self-consciously internationalist mode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Haughtily rejected parochialism they found at home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Pound rejected old civilization and proclaimed doctrine: </a:t>
            </a:r>
            <a:r>
              <a:rPr lang="ja-JP" altLang="en-US" smtClean="0">
                <a:solidFill>
                  <a:srgbClr val="000000"/>
                </a:solidFill>
              </a:rPr>
              <a:t>“</a:t>
            </a:r>
            <a:r>
              <a:rPr lang="en-US" altLang="ja-JP" smtClean="0">
                <a:solidFill>
                  <a:srgbClr val="000000"/>
                </a:solidFill>
              </a:rPr>
              <a:t>Make It New;</a:t>
            </a:r>
            <a:r>
              <a:rPr lang="ja-JP" altLang="en-US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he strongly influenced Eliot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Eliot in </a:t>
            </a:r>
            <a:r>
              <a:rPr lang="en-US" altLang="en-US" i="1" smtClean="0">
                <a:solidFill>
                  <a:srgbClr val="000000"/>
                </a:solidFill>
              </a:rPr>
              <a:t>The Waste Land </a:t>
            </a:r>
            <a:r>
              <a:rPr lang="en-US" altLang="en-US" smtClean="0">
                <a:solidFill>
                  <a:srgbClr val="000000"/>
                </a:solidFill>
              </a:rPr>
              <a:t>(1922) produced one of most impenetrable but influential poems of century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E.E. Cummings used unorthodox diction and peculiar typesetting to produce startling poetic effects</a:t>
            </a:r>
          </a:p>
          <a:p>
            <a:pPr lvl="2"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Cultural Liberation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>
                <a:solidFill>
                  <a:srgbClr val="000000"/>
                </a:solidFill>
              </a:rPr>
              <a:t>Not all American writers radical: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Many continued familiar regionalist style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Robert Frost wrote hauntingly about nature and folkways of his adopted New England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Carl Sandburg extolled working classes of Chicago in strong, simple cadence</a:t>
            </a:r>
          </a:p>
          <a:p>
            <a:pPr lvl="2"/>
            <a:r>
              <a:rPr lang="en-US" altLang="en-US" smtClean="0">
                <a:solidFill>
                  <a:srgbClr val="000000"/>
                </a:solidFill>
              </a:rPr>
              <a:t>Sherwood Anderson in </a:t>
            </a:r>
            <a:r>
              <a:rPr lang="en-US" altLang="en-US" i="1" smtClean="0">
                <a:solidFill>
                  <a:srgbClr val="000000"/>
                </a:solidFill>
              </a:rPr>
              <a:t>Winesburg, Ohio </a:t>
            </a:r>
            <a:r>
              <a:rPr lang="en-US" altLang="en-US" smtClean="0">
                <a:solidFill>
                  <a:srgbClr val="000000"/>
                </a:solidFill>
              </a:rPr>
              <a:t>dissected various fictional personalities, finding them warped by their cramped psychological surroundings</a:t>
            </a:r>
          </a:p>
          <a:p>
            <a:pPr lvl="4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979</Words>
  <Application>Microsoft Office PowerPoint</Application>
  <PresentationFormat>On-screen Show (4:3)</PresentationFormat>
  <Paragraphs>95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1920s Literary Culture</vt:lpstr>
      <vt:lpstr>Cultural Liberation</vt:lpstr>
      <vt:lpstr>Cultural Liberation</vt:lpstr>
      <vt:lpstr>Cultural Liberation</vt:lpstr>
      <vt:lpstr>PowerPoint Presentation</vt:lpstr>
      <vt:lpstr>Cultural Liberation</vt:lpstr>
      <vt:lpstr>Cultural Liberation</vt:lpstr>
      <vt:lpstr>Cultural Liberation</vt:lpstr>
      <vt:lpstr>Cultural Liberation</vt:lpstr>
      <vt:lpstr>Cultural Liberation</vt:lpstr>
      <vt:lpstr>Cultural Liberation</vt:lpstr>
      <vt:lpstr>Cultural Liberation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 Literary Culture</dc:title>
  <dc:creator>Dennis Urban</dc:creator>
  <cp:lastModifiedBy>Dennis Urban</cp:lastModifiedBy>
  <cp:revision>1</cp:revision>
  <dcterms:created xsi:type="dcterms:W3CDTF">2016-02-24T13:18:58Z</dcterms:created>
  <dcterms:modified xsi:type="dcterms:W3CDTF">2016-02-24T13:21:06Z</dcterms:modified>
</cp:coreProperties>
</file>