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7" d="100"/>
          <a:sy n="87" d="100"/>
        </p:scale>
        <p:origin x="-1062"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3C49216-5423-4301-8CB7-1C18C86C41ED}" type="datetimeFigureOut">
              <a:rPr lang="en-US" smtClean="0"/>
              <a:t>2/9/2015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E7D282-D40D-4E37-9FA1-BE76EAD4CD84}" type="slidenum">
              <a:rPr lang="en-US" smtClean="0"/>
              <a:t>‹#›</a:t>
            </a:fld>
            <a:endParaRPr lang="en-US"/>
          </a:p>
        </p:txBody>
      </p:sp>
    </p:spTree>
    <p:extLst>
      <p:ext uri="{BB962C8B-B14F-4D97-AF65-F5344CB8AC3E}">
        <p14:creationId xmlns:p14="http://schemas.microsoft.com/office/powerpoint/2010/main" val="2600710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3C49216-5423-4301-8CB7-1C18C86C41ED}" type="datetimeFigureOut">
              <a:rPr lang="en-US" smtClean="0"/>
              <a:t>2/9/2015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E7D282-D40D-4E37-9FA1-BE76EAD4CD84}" type="slidenum">
              <a:rPr lang="en-US" smtClean="0"/>
              <a:t>‹#›</a:t>
            </a:fld>
            <a:endParaRPr lang="en-US"/>
          </a:p>
        </p:txBody>
      </p:sp>
    </p:spTree>
    <p:extLst>
      <p:ext uri="{BB962C8B-B14F-4D97-AF65-F5344CB8AC3E}">
        <p14:creationId xmlns:p14="http://schemas.microsoft.com/office/powerpoint/2010/main" val="38420651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3C49216-5423-4301-8CB7-1C18C86C41ED}" type="datetimeFigureOut">
              <a:rPr lang="en-US" smtClean="0"/>
              <a:t>2/9/2015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E7D282-D40D-4E37-9FA1-BE76EAD4CD84}" type="slidenum">
              <a:rPr lang="en-US" smtClean="0"/>
              <a:t>‹#›</a:t>
            </a:fld>
            <a:endParaRPr lang="en-US"/>
          </a:p>
        </p:txBody>
      </p:sp>
    </p:spTree>
    <p:extLst>
      <p:ext uri="{BB962C8B-B14F-4D97-AF65-F5344CB8AC3E}">
        <p14:creationId xmlns:p14="http://schemas.microsoft.com/office/powerpoint/2010/main" val="33377704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3C49216-5423-4301-8CB7-1C18C86C41ED}" type="datetimeFigureOut">
              <a:rPr lang="en-US" smtClean="0"/>
              <a:t>2/9/2015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E7D282-D40D-4E37-9FA1-BE76EAD4CD84}" type="slidenum">
              <a:rPr lang="en-US" smtClean="0"/>
              <a:t>‹#›</a:t>
            </a:fld>
            <a:endParaRPr lang="en-US"/>
          </a:p>
        </p:txBody>
      </p:sp>
    </p:spTree>
    <p:extLst>
      <p:ext uri="{BB962C8B-B14F-4D97-AF65-F5344CB8AC3E}">
        <p14:creationId xmlns:p14="http://schemas.microsoft.com/office/powerpoint/2010/main" val="31495519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3C49216-5423-4301-8CB7-1C18C86C41ED}" type="datetimeFigureOut">
              <a:rPr lang="en-US" smtClean="0"/>
              <a:t>2/9/2015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E7D282-D40D-4E37-9FA1-BE76EAD4CD84}" type="slidenum">
              <a:rPr lang="en-US" smtClean="0"/>
              <a:t>‹#›</a:t>
            </a:fld>
            <a:endParaRPr lang="en-US"/>
          </a:p>
        </p:txBody>
      </p:sp>
    </p:spTree>
    <p:extLst>
      <p:ext uri="{BB962C8B-B14F-4D97-AF65-F5344CB8AC3E}">
        <p14:creationId xmlns:p14="http://schemas.microsoft.com/office/powerpoint/2010/main" val="9137344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3C49216-5423-4301-8CB7-1C18C86C41ED}" type="datetimeFigureOut">
              <a:rPr lang="en-US" smtClean="0"/>
              <a:t>2/9/2015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0E7D282-D40D-4E37-9FA1-BE76EAD4CD84}" type="slidenum">
              <a:rPr lang="en-US" smtClean="0"/>
              <a:t>‹#›</a:t>
            </a:fld>
            <a:endParaRPr lang="en-US"/>
          </a:p>
        </p:txBody>
      </p:sp>
    </p:spTree>
    <p:extLst>
      <p:ext uri="{BB962C8B-B14F-4D97-AF65-F5344CB8AC3E}">
        <p14:creationId xmlns:p14="http://schemas.microsoft.com/office/powerpoint/2010/main" val="8582158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3C49216-5423-4301-8CB7-1C18C86C41ED}" type="datetimeFigureOut">
              <a:rPr lang="en-US" smtClean="0"/>
              <a:t>2/9/2015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0E7D282-D40D-4E37-9FA1-BE76EAD4CD84}" type="slidenum">
              <a:rPr lang="en-US" smtClean="0"/>
              <a:t>‹#›</a:t>
            </a:fld>
            <a:endParaRPr lang="en-US"/>
          </a:p>
        </p:txBody>
      </p:sp>
    </p:spTree>
    <p:extLst>
      <p:ext uri="{BB962C8B-B14F-4D97-AF65-F5344CB8AC3E}">
        <p14:creationId xmlns:p14="http://schemas.microsoft.com/office/powerpoint/2010/main" val="853953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3C49216-5423-4301-8CB7-1C18C86C41ED}" type="datetimeFigureOut">
              <a:rPr lang="en-US" smtClean="0"/>
              <a:t>2/9/2015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0E7D282-D40D-4E37-9FA1-BE76EAD4CD84}" type="slidenum">
              <a:rPr lang="en-US" smtClean="0"/>
              <a:t>‹#›</a:t>
            </a:fld>
            <a:endParaRPr lang="en-US"/>
          </a:p>
        </p:txBody>
      </p:sp>
    </p:spTree>
    <p:extLst>
      <p:ext uri="{BB962C8B-B14F-4D97-AF65-F5344CB8AC3E}">
        <p14:creationId xmlns:p14="http://schemas.microsoft.com/office/powerpoint/2010/main" val="6883944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C49216-5423-4301-8CB7-1C18C86C41ED}" type="datetimeFigureOut">
              <a:rPr lang="en-US" smtClean="0"/>
              <a:t>2/9/2015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0E7D282-D40D-4E37-9FA1-BE76EAD4CD84}" type="slidenum">
              <a:rPr lang="en-US" smtClean="0"/>
              <a:t>‹#›</a:t>
            </a:fld>
            <a:endParaRPr lang="en-US"/>
          </a:p>
        </p:txBody>
      </p:sp>
    </p:spTree>
    <p:extLst>
      <p:ext uri="{BB962C8B-B14F-4D97-AF65-F5344CB8AC3E}">
        <p14:creationId xmlns:p14="http://schemas.microsoft.com/office/powerpoint/2010/main" val="12285910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3C49216-5423-4301-8CB7-1C18C86C41ED}" type="datetimeFigureOut">
              <a:rPr lang="en-US" smtClean="0"/>
              <a:t>2/9/2015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0E7D282-D40D-4E37-9FA1-BE76EAD4CD84}" type="slidenum">
              <a:rPr lang="en-US" smtClean="0"/>
              <a:t>‹#›</a:t>
            </a:fld>
            <a:endParaRPr lang="en-US"/>
          </a:p>
        </p:txBody>
      </p:sp>
    </p:spTree>
    <p:extLst>
      <p:ext uri="{BB962C8B-B14F-4D97-AF65-F5344CB8AC3E}">
        <p14:creationId xmlns:p14="http://schemas.microsoft.com/office/powerpoint/2010/main" val="34716630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3C49216-5423-4301-8CB7-1C18C86C41ED}" type="datetimeFigureOut">
              <a:rPr lang="en-US" smtClean="0"/>
              <a:t>2/9/2015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0E7D282-D40D-4E37-9FA1-BE76EAD4CD84}" type="slidenum">
              <a:rPr lang="en-US" smtClean="0"/>
              <a:t>‹#›</a:t>
            </a:fld>
            <a:endParaRPr lang="en-US"/>
          </a:p>
        </p:txBody>
      </p:sp>
    </p:spTree>
    <p:extLst>
      <p:ext uri="{BB962C8B-B14F-4D97-AF65-F5344CB8AC3E}">
        <p14:creationId xmlns:p14="http://schemas.microsoft.com/office/powerpoint/2010/main" val="32382677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C49216-5423-4301-8CB7-1C18C86C41ED}" type="datetimeFigureOut">
              <a:rPr lang="en-US" smtClean="0"/>
              <a:t>2/9/2015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0E7D282-D40D-4E37-9FA1-BE76EAD4CD84}" type="slidenum">
              <a:rPr lang="en-US" smtClean="0"/>
              <a:t>‹#›</a:t>
            </a:fld>
            <a:endParaRPr lang="en-US"/>
          </a:p>
        </p:txBody>
      </p:sp>
    </p:spTree>
    <p:extLst>
      <p:ext uri="{BB962C8B-B14F-4D97-AF65-F5344CB8AC3E}">
        <p14:creationId xmlns:p14="http://schemas.microsoft.com/office/powerpoint/2010/main" val="14293849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8229600" cy="2011362"/>
          </a:xfrm>
        </p:spPr>
        <p:txBody>
          <a:bodyPr>
            <a:normAutofit fontScale="90000"/>
          </a:bodyPr>
          <a:lstStyle/>
          <a:p>
            <a:r>
              <a:rPr lang="en-US" dirty="0" smtClean="0"/>
              <a:t>What are three ways to do sociology (research orientations)? </a:t>
            </a:r>
            <a:br>
              <a:rPr lang="en-US" dirty="0" smtClean="0"/>
            </a:br>
            <a:endParaRPr lang="en-US" dirty="0"/>
          </a:p>
        </p:txBody>
      </p:sp>
      <p:sp>
        <p:nvSpPr>
          <p:cNvPr id="5" name="Rectangle 4"/>
          <p:cNvSpPr/>
          <p:nvPr/>
        </p:nvSpPr>
        <p:spPr>
          <a:xfrm>
            <a:off x="76200" y="1676400"/>
            <a:ext cx="9067800" cy="5262979"/>
          </a:xfrm>
          <a:prstGeom prst="rect">
            <a:avLst/>
          </a:prstGeom>
        </p:spPr>
        <p:txBody>
          <a:bodyPr wrap="square">
            <a:spAutoFit/>
          </a:bodyPr>
          <a:lstStyle/>
          <a:p>
            <a:r>
              <a:rPr lang="en-US" sz="2400" dirty="0" smtClean="0"/>
              <a:t>After </a:t>
            </a:r>
            <a:r>
              <a:rPr lang="en-US" sz="2400" dirty="0"/>
              <a:t>you have decided upon a sociological approach, you must decide what to do with these theories. There are three basic orientations. </a:t>
            </a:r>
            <a:endParaRPr lang="en-US" sz="2400" dirty="0" smtClean="0"/>
          </a:p>
          <a:p>
            <a:endParaRPr lang="en-US" sz="2400" dirty="0"/>
          </a:p>
          <a:p>
            <a:r>
              <a:rPr lang="en-US" sz="2400" dirty="0"/>
              <a:t>• </a:t>
            </a:r>
            <a:r>
              <a:rPr lang="en-US" sz="2400" b="1" dirty="0"/>
              <a:t>Scientific Sociology </a:t>
            </a:r>
            <a:r>
              <a:rPr lang="en-US" sz="2400" dirty="0"/>
              <a:t>– This is the most common research orientation. In this research orientation, we know based upon systematic observation. Theories are seen as relationships between concepts. These concepts are turned into variables and measured. </a:t>
            </a:r>
          </a:p>
          <a:p>
            <a:r>
              <a:rPr lang="en-US" sz="2400" dirty="0"/>
              <a:t>• </a:t>
            </a:r>
            <a:r>
              <a:rPr lang="en-US" sz="2400" b="1" dirty="0"/>
              <a:t>Interpretive Sociology </a:t>
            </a:r>
            <a:r>
              <a:rPr lang="en-US" sz="2400" dirty="0"/>
              <a:t>– This orientation focuses not on testing theories, but understanding why people do what they do. In other words, this orientation focuses on the meaning people place in their actions. </a:t>
            </a:r>
          </a:p>
          <a:p>
            <a:r>
              <a:rPr lang="en-US" sz="2400" dirty="0"/>
              <a:t>• </a:t>
            </a:r>
            <a:r>
              <a:rPr lang="en-US" sz="2400" b="1" dirty="0"/>
              <a:t>Critical Sociology </a:t>
            </a:r>
            <a:r>
              <a:rPr lang="en-US" sz="2400" dirty="0"/>
              <a:t>– focuses on the need to use theories to change the way society works. This orientation makes value judgments about inequality and uses research to change this inequality.</a:t>
            </a:r>
          </a:p>
        </p:txBody>
      </p:sp>
    </p:spTree>
    <p:extLst>
      <p:ext uri="{BB962C8B-B14F-4D97-AF65-F5344CB8AC3E}">
        <p14:creationId xmlns:p14="http://schemas.microsoft.com/office/powerpoint/2010/main" val="1349805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What are four research methods? </a:t>
            </a:r>
            <a:endParaRPr lang="en-US" dirty="0"/>
          </a:p>
        </p:txBody>
      </p:sp>
      <p:sp>
        <p:nvSpPr>
          <p:cNvPr id="3" name="Rectangle 2"/>
          <p:cNvSpPr/>
          <p:nvPr/>
        </p:nvSpPr>
        <p:spPr>
          <a:xfrm>
            <a:off x="76200" y="1524000"/>
            <a:ext cx="8991600" cy="4893647"/>
          </a:xfrm>
          <a:prstGeom prst="rect">
            <a:avLst/>
          </a:prstGeom>
        </p:spPr>
        <p:txBody>
          <a:bodyPr wrap="square">
            <a:spAutoFit/>
          </a:bodyPr>
          <a:lstStyle/>
          <a:p>
            <a:r>
              <a:rPr lang="en-US" sz="2400" dirty="0" smtClean="0"/>
              <a:t>Once sociologists have a general approach and a research orientation, they must then develop a systematic plan for doing research. </a:t>
            </a:r>
          </a:p>
          <a:p>
            <a:endParaRPr lang="en-US" sz="2400" dirty="0"/>
          </a:p>
          <a:p>
            <a:r>
              <a:rPr lang="en-US" sz="2400" dirty="0" smtClean="0"/>
              <a:t>• Experiment – Used to investigate cause and effect</a:t>
            </a:r>
          </a:p>
          <a:p>
            <a:endParaRPr lang="en-US" sz="2400" dirty="0"/>
          </a:p>
          <a:p>
            <a:r>
              <a:rPr lang="en-US" sz="2400" dirty="0" smtClean="0"/>
              <a:t>• Survey – Subjects answer questions on survey. Usually assesses correlations. </a:t>
            </a:r>
          </a:p>
          <a:p>
            <a:endParaRPr lang="en-US" sz="2400" dirty="0"/>
          </a:p>
          <a:p>
            <a:r>
              <a:rPr lang="en-US" sz="2400" dirty="0" smtClean="0"/>
              <a:t>• Participant Observation – Sociologists involve themselves in the day to day activities of people </a:t>
            </a:r>
          </a:p>
          <a:p>
            <a:endParaRPr lang="en-US" sz="2400" dirty="0"/>
          </a:p>
          <a:p>
            <a:r>
              <a:rPr lang="en-US" sz="2400" dirty="0" smtClean="0"/>
              <a:t>• Existing Sources – Sometimes sociologists use information (data) that has been gathered by others. </a:t>
            </a:r>
            <a:endParaRPr lang="en-US" sz="2400" dirty="0"/>
          </a:p>
        </p:txBody>
      </p:sp>
    </p:spTree>
    <p:extLst>
      <p:ext uri="{BB962C8B-B14F-4D97-AF65-F5344CB8AC3E}">
        <p14:creationId xmlns:p14="http://schemas.microsoft.com/office/powerpoint/2010/main" val="5400486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TotalTime>
  <Words>230</Words>
  <Application>Microsoft Office PowerPoint</Application>
  <PresentationFormat>On-screen Show (4:3)</PresentationFormat>
  <Paragraphs>16</Paragraphs>
  <Slides>2</Slides>
  <Notes>0</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Office Theme</vt:lpstr>
      <vt:lpstr>What are three ways to do sociology (research orientations)?  </vt:lpstr>
      <vt:lpstr>What are four research methods?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are three ways to do sociology (research orientations)?  </dc:title>
  <dc:creator>Dennis Urban</dc:creator>
  <cp:lastModifiedBy>Dennis Urban</cp:lastModifiedBy>
  <cp:revision>1</cp:revision>
  <dcterms:created xsi:type="dcterms:W3CDTF">2015-02-09T16:59:53Z</dcterms:created>
  <dcterms:modified xsi:type="dcterms:W3CDTF">2015-02-09T17:02:26Z</dcterms:modified>
</cp:coreProperties>
</file>