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1" d="100"/>
          <a:sy n="121" d="100"/>
        </p:scale>
        <p:origin x="-498" y="4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65933959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rot="10800000" flipH="1">
            <a:off x="0" y="3093234"/>
            <a:ext cx="8458200" cy="7124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0" name="Shape 10"/>
          <p:cNvSpPr txBox="1">
            <a:spLocks noGrp="1"/>
          </p:cNvSpPr>
          <p:nvPr>
            <p:ph type="ctrTitle"/>
          </p:nvPr>
        </p:nvSpPr>
        <p:spPr>
          <a:xfrm>
            <a:off x="685800" y="1300757"/>
            <a:ext cx="7772400" cy="1684199"/>
          </a:xfrm>
          <a:prstGeom prst="rect">
            <a:avLst/>
          </a:prstGeom>
        </p:spPr>
        <p:txBody>
          <a:bodyPr lIns="91425" tIns="91425" rIns="91425" bIns="91425" anchor="b" anchorCtr="0"/>
          <a:lstStyle>
            <a:lvl1pPr>
              <a:spcBef>
                <a:spcPts val="0"/>
              </a:spcBef>
              <a:buClr>
                <a:schemeClr val="dk2"/>
              </a:buClr>
              <a:buSzPct val="100000"/>
              <a:defRPr sz="7200">
                <a:solidFill>
                  <a:schemeClr val="dk2"/>
                </a:solidFill>
              </a:defRPr>
            </a:lvl1pPr>
            <a:lvl2pPr>
              <a:spcBef>
                <a:spcPts val="0"/>
              </a:spcBef>
              <a:buClr>
                <a:schemeClr val="dk2"/>
              </a:buClr>
              <a:buSzPct val="100000"/>
              <a:defRPr sz="7200">
                <a:solidFill>
                  <a:schemeClr val="dk2"/>
                </a:solidFill>
              </a:defRPr>
            </a:lvl2pPr>
            <a:lvl3pPr>
              <a:spcBef>
                <a:spcPts val="0"/>
              </a:spcBef>
              <a:buClr>
                <a:schemeClr val="dk2"/>
              </a:buClr>
              <a:buSzPct val="100000"/>
              <a:defRPr sz="7200">
                <a:solidFill>
                  <a:schemeClr val="dk2"/>
                </a:solidFill>
              </a:defRPr>
            </a:lvl3pPr>
            <a:lvl4pPr>
              <a:spcBef>
                <a:spcPts val="0"/>
              </a:spcBef>
              <a:buClr>
                <a:schemeClr val="dk2"/>
              </a:buClr>
              <a:buSzPct val="100000"/>
              <a:defRPr sz="7200">
                <a:solidFill>
                  <a:schemeClr val="dk2"/>
                </a:solidFill>
              </a:defRPr>
            </a:lvl4pPr>
            <a:lvl5pPr>
              <a:spcBef>
                <a:spcPts val="0"/>
              </a:spcBef>
              <a:buClr>
                <a:schemeClr val="dk2"/>
              </a:buClr>
              <a:buSzPct val="100000"/>
              <a:defRPr sz="7200">
                <a:solidFill>
                  <a:schemeClr val="dk2"/>
                </a:solidFill>
              </a:defRPr>
            </a:lvl5pPr>
            <a:lvl6pPr>
              <a:spcBef>
                <a:spcPts val="0"/>
              </a:spcBef>
              <a:buClr>
                <a:schemeClr val="dk2"/>
              </a:buClr>
              <a:buSzPct val="100000"/>
              <a:defRPr sz="7200">
                <a:solidFill>
                  <a:schemeClr val="dk2"/>
                </a:solidFill>
              </a:defRPr>
            </a:lvl6pPr>
            <a:lvl7pPr>
              <a:spcBef>
                <a:spcPts val="0"/>
              </a:spcBef>
              <a:buClr>
                <a:schemeClr val="dk2"/>
              </a:buClr>
              <a:buSzPct val="100000"/>
              <a:defRPr sz="7200">
                <a:solidFill>
                  <a:schemeClr val="dk2"/>
                </a:solidFill>
              </a:defRPr>
            </a:lvl7pPr>
            <a:lvl8pPr>
              <a:spcBef>
                <a:spcPts val="0"/>
              </a:spcBef>
              <a:buClr>
                <a:schemeClr val="dk2"/>
              </a:buClr>
              <a:buSzPct val="100000"/>
              <a:defRPr sz="7200">
                <a:solidFill>
                  <a:schemeClr val="dk2"/>
                </a:solidFill>
              </a:defRPr>
            </a:lvl8pPr>
            <a:lvl9pPr>
              <a:spcBef>
                <a:spcPts val="0"/>
              </a:spcBef>
              <a:buClr>
                <a:schemeClr val="dk2"/>
              </a:buClr>
              <a:buSzPct val="100000"/>
              <a:defRPr sz="7200">
                <a:solidFill>
                  <a:schemeClr val="dk2"/>
                </a:solidFill>
              </a:defRPr>
            </a:lvl9pPr>
          </a:lstStyle>
          <a:p>
            <a:endParaRPr/>
          </a:p>
        </p:txBody>
      </p:sp>
      <p:sp>
        <p:nvSpPr>
          <p:cNvPr id="11" name="Shape 11"/>
          <p:cNvSpPr txBox="1">
            <a:spLocks noGrp="1"/>
          </p:cNvSpPr>
          <p:nvPr>
            <p:ph type="subTitle" idx="1"/>
          </p:nvPr>
        </p:nvSpPr>
        <p:spPr>
          <a:xfrm>
            <a:off x="685800" y="3093357"/>
            <a:ext cx="7772400" cy="712499"/>
          </a:xfrm>
          <a:prstGeom prst="rect">
            <a:avLst/>
          </a:prstGeom>
        </p:spPr>
        <p:txBody>
          <a:bodyPr lIns="91425" tIns="91425" rIns="91425" bIns="91425" anchor="ctr" anchorCtr="0"/>
          <a:lstStyle>
            <a:lvl1pPr>
              <a:spcBef>
                <a:spcPts val="0"/>
              </a:spcBef>
              <a:buClr>
                <a:schemeClr val="lt2"/>
              </a:buClr>
              <a:buNone/>
              <a:defRPr b="1">
                <a:solidFill>
                  <a:schemeClr val="lt2"/>
                </a:solidFill>
              </a:defRPr>
            </a:lvl1pPr>
            <a:lvl2pPr>
              <a:spcBef>
                <a:spcPts val="0"/>
              </a:spcBef>
              <a:buClr>
                <a:schemeClr val="lt2"/>
              </a:buClr>
              <a:buSzPct val="100000"/>
              <a:buNone/>
              <a:defRPr sz="3000" b="1">
                <a:solidFill>
                  <a:schemeClr val="lt2"/>
                </a:solidFill>
              </a:defRPr>
            </a:lvl2pPr>
            <a:lvl3pPr>
              <a:spcBef>
                <a:spcPts val="0"/>
              </a:spcBef>
              <a:buClr>
                <a:schemeClr val="lt2"/>
              </a:buClr>
              <a:buSzPct val="100000"/>
              <a:buNone/>
              <a:defRPr sz="3000" b="1">
                <a:solidFill>
                  <a:schemeClr val="lt2"/>
                </a:solidFill>
              </a:defRPr>
            </a:lvl3pPr>
            <a:lvl4pPr>
              <a:spcBef>
                <a:spcPts val="0"/>
              </a:spcBef>
              <a:buClr>
                <a:schemeClr val="lt2"/>
              </a:buClr>
              <a:buSzPct val="100000"/>
              <a:buNone/>
              <a:defRPr sz="3000" b="1">
                <a:solidFill>
                  <a:schemeClr val="lt2"/>
                </a:solidFill>
              </a:defRPr>
            </a:lvl4pPr>
            <a:lvl5pPr>
              <a:spcBef>
                <a:spcPts val="0"/>
              </a:spcBef>
              <a:buClr>
                <a:schemeClr val="lt2"/>
              </a:buClr>
              <a:buSzPct val="100000"/>
              <a:buNone/>
              <a:defRPr sz="3000" b="1">
                <a:solidFill>
                  <a:schemeClr val="lt2"/>
                </a:solidFill>
              </a:defRPr>
            </a:lvl5pPr>
            <a:lvl6pPr>
              <a:spcBef>
                <a:spcPts val="0"/>
              </a:spcBef>
              <a:buClr>
                <a:schemeClr val="lt2"/>
              </a:buClr>
              <a:buSzPct val="100000"/>
              <a:buNone/>
              <a:defRPr sz="3000" b="1">
                <a:solidFill>
                  <a:schemeClr val="lt2"/>
                </a:solidFill>
              </a:defRPr>
            </a:lvl6pPr>
            <a:lvl7pPr>
              <a:spcBef>
                <a:spcPts val="0"/>
              </a:spcBef>
              <a:buClr>
                <a:schemeClr val="lt2"/>
              </a:buClr>
              <a:buSzPct val="100000"/>
              <a:buNone/>
              <a:defRPr sz="3000" b="1">
                <a:solidFill>
                  <a:schemeClr val="lt2"/>
                </a:solidFill>
              </a:defRPr>
            </a:lvl7pPr>
            <a:lvl8pPr>
              <a:spcBef>
                <a:spcPts val="0"/>
              </a:spcBef>
              <a:buClr>
                <a:schemeClr val="lt2"/>
              </a:buClr>
              <a:buSzPct val="100000"/>
              <a:buNone/>
              <a:defRPr sz="3000" b="1">
                <a:solidFill>
                  <a:schemeClr val="lt2"/>
                </a:solidFill>
              </a:defRPr>
            </a:lvl8pPr>
            <a:lvl9pPr>
              <a:spcBef>
                <a:spcPts val="0"/>
              </a:spcBef>
              <a:buClr>
                <a:schemeClr val="lt2"/>
              </a:buClr>
              <a:buSzPct val="100000"/>
              <a:buNone/>
              <a:defRPr sz="3000" b="1">
                <a:solidFill>
                  <a:schemeClr val="lt2"/>
                </a:solidFill>
              </a:defRPr>
            </a:lvl9pPr>
          </a:lstStyle>
          <a:p>
            <a:endParaRPr/>
          </a:p>
        </p:txBody>
      </p:sp>
      <p:sp>
        <p:nvSpPr>
          <p:cNvPr id="12" name="Shape 1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5" name="Shape 15"/>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8"/>
        <p:cNvGrpSpPr/>
        <p:nvPr/>
      </p:nvGrpSpPr>
      <p:grpSpPr>
        <a:xfrm>
          <a:off x="0" y="0"/>
          <a:ext cx="0" cy="0"/>
          <a:chOff x="0" y="0"/>
          <a:chExt cx="0" cy="0"/>
        </a:xfrm>
      </p:grpSpPr>
      <p:sp>
        <p:nvSpPr>
          <p:cNvPr id="19" name="Shape 19"/>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0" name="Shape 20"/>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457200" y="1460499"/>
            <a:ext cx="40302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2"/>
          </p:nvPr>
        </p:nvSpPr>
        <p:spPr>
          <a:xfrm>
            <a:off x="4656667" y="1461908"/>
            <a:ext cx="40302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6" name="Shape 26"/>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8"/>
        <p:cNvGrpSpPr/>
        <p:nvPr/>
      </p:nvGrpSpPr>
      <p:grpSpPr>
        <a:xfrm>
          <a:off x="0" y="0"/>
          <a:ext cx="0" cy="0"/>
          <a:chOff x="0" y="0"/>
          <a:chExt cx="0" cy="0"/>
        </a:xfrm>
      </p:grpSpPr>
      <p:sp>
        <p:nvSpPr>
          <p:cNvPr id="29" name="Shape 29"/>
          <p:cNvSpPr/>
          <p:nvPr/>
        </p:nvSpPr>
        <p:spPr>
          <a:xfrm>
            <a:off x="0" y="4406309"/>
            <a:ext cx="8686800" cy="5195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30" name="Shape 30"/>
          <p:cNvSpPr txBox="1">
            <a:spLocks noGrp="1"/>
          </p:cNvSpPr>
          <p:nvPr>
            <p:ph type="body" idx="1"/>
          </p:nvPr>
        </p:nvSpPr>
        <p:spPr>
          <a:xfrm>
            <a:off x="457200" y="4406309"/>
            <a:ext cx="8229600" cy="519599"/>
          </a:xfrm>
          <a:prstGeom prst="rect">
            <a:avLst/>
          </a:prstGeom>
        </p:spPr>
        <p:txBody>
          <a:bodyPr lIns="91425" tIns="91425" rIns="91425" bIns="91425" anchor="ctr" anchorCtr="0"/>
          <a:lstStyle>
            <a:lvl1pPr>
              <a:spcBef>
                <a:spcPts val="0"/>
              </a:spcBef>
              <a:buClr>
                <a:schemeClr val="lt1"/>
              </a:buClr>
              <a:buSzPct val="100000"/>
              <a:buNone/>
              <a:defRPr sz="2400" b="1">
                <a:solidFill>
                  <a:schemeClr val="lt1"/>
                </a:solidFill>
              </a:defRPr>
            </a:lvl1pPr>
          </a:lstStyle>
          <a:p>
            <a:endParaRPr/>
          </a:p>
        </p:txBody>
      </p:sp>
      <p:sp>
        <p:nvSpPr>
          <p:cNvPr id="31" name="Shape 3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2"/>
        <p:cNvGrpSpPr/>
        <p:nvPr/>
      </p:nvGrpSpPr>
      <p:grpSpPr>
        <a:xfrm>
          <a:off x="0" y="0"/>
          <a:ext cx="0" cy="0"/>
          <a:chOff x="0" y="0"/>
          <a:chExt cx="0" cy="0"/>
        </a:xfrm>
      </p:grpSpPr>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7"/>
            <a:ext cx="8229600" cy="1141499"/>
          </a:xfrm>
          <a:prstGeom prst="rect">
            <a:avLst/>
          </a:prstGeom>
          <a:noFill/>
          <a:ln>
            <a:noFill/>
          </a:ln>
        </p:spPr>
        <p:txBody>
          <a:bodyPr lIns="91425" tIns="91425" rIns="91425" bIns="91425" anchor="b" anchorCtr="0"/>
          <a:lstStyle>
            <a:lvl1pPr>
              <a:spcBef>
                <a:spcPts val="0"/>
              </a:spcBef>
              <a:buClr>
                <a:schemeClr val="lt1"/>
              </a:buClr>
              <a:buSzPct val="100000"/>
              <a:buNone/>
              <a:defRPr sz="4800" b="1">
                <a:solidFill>
                  <a:schemeClr val="lt1"/>
                </a:solidFill>
              </a:defRPr>
            </a:lvl1pPr>
            <a:lvl2pPr>
              <a:spcBef>
                <a:spcPts val="0"/>
              </a:spcBef>
              <a:buClr>
                <a:schemeClr val="lt1"/>
              </a:buClr>
              <a:buSzPct val="100000"/>
              <a:buNone/>
              <a:defRPr sz="4800" b="1">
                <a:solidFill>
                  <a:schemeClr val="lt1"/>
                </a:solidFill>
              </a:defRPr>
            </a:lvl2pPr>
            <a:lvl3pPr>
              <a:spcBef>
                <a:spcPts val="0"/>
              </a:spcBef>
              <a:buClr>
                <a:schemeClr val="lt1"/>
              </a:buClr>
              <a:buSzPct val="100000"/>
              <a:buNone/>
              <a:defRPr sz="4800" b="1">
                <a:solidFill>
                  <a:schemeClr val="lt1"/>
                </a:solidFill>
              </a:defRPr>
            </a:lvl3pPr>
            <a:lvl4pPr>
              <a:spcBef>
                <a:spcPts val="0"/>
              </a:spcBef>
              <a:buClr>
                <a:schemeClr val="lt1"/>
              </a:buClr>
              <a:buSzPct val="100000"/>
              <a:buNone/>
              <a:defRPr sz="4800" b="1">
                <a:solidFill>
                  <a:schemeClr val="lt1"/>
                </a:solidFill>
              </a:defRPr>
            </a:lvl4pPr>
            <a:lvl5pPr>
              <a:spcBef>
                <a:spcPts val="0"/>
              </a:spcBef>
              <a:buClr>
                <a:schemeClr val="lt1"/>
              </a:buClr>
              <a:buSzPct val="100000"/>
              <a:buNone/>
              <a:defRPr sz="4800" b="1">
                <a:solidFill>
                  <a:schemeClr val="lt1"/>
                </a:solidFill>
              </a:defRPr>
            </a:lvl5pPr>
            <a:lvl6pPr>
              <a:spcBef>
                <a:spcPts val="0"/>
              </a:spcBef>
              <a:buClr>
                <a:schemeClr val="lt1"/>
              </a:buClr>
              <a:buSzPct val="100000"/>
              <a:buNone/>
              <a:defRPr sz="4800" b="1">
                <a:solidFill>
                  <a:schemeClr val="lt1"/>
                </a:solidFill>
              </a:defRPr>
            </a:lvl6pPr>
            <a:lvl7pPr>
              <a:spcBef>
                <a:spcPts val="0"/>
              </a:spcBef>
              <a:buClr>
                <a:schemeClr val="lt1"/>
              </a:buClr>
              <a:buSzPct val="100000"/>
              <a:buNone/>
              <a:defRPr sz="4800" b="1">
                <a:solidFill>
                  <a:schemeClr val="lt1"/>
                </a:solidFill>
              </a:defRPr>
            </a:lvl7pPr>
            <a:lvl8pPr>
              <a:spcBef>
                <a:spcPts val="0"/>
              </a:spcBef>
              <a:buClr>
                <a:schemeClr val="lt1"/>
              </a:buClr>
              <a:buSzPct val="100000"/>
              <a:buNone/>
              <a:defRPr sz="4800" b="1">
                <a:solidFill>
                  <a:schemeClr val="lt1"/>
                </a:solidFill>
              </a:defRPr>
            </a:lvl8pPr>
            <a:lvl9pPr>
              <a:spcBef>
                <a:spcPts val="0"/>
              </a:spcBef>
              <a:buClr>
                <a:schemeClr val="lt1"/>
              </a:buClr>
              <a:buSzPct val="100000"/>
              <a:buNone/>
              <a:defRPr sz="4800" b="1">
                <a:solidFill>
                  <a:schemeClr val="lt1"/>
                </a:solidFill>
              </a:defRPr>
            </a:lvl9pPr>
          </a:lstStyle>
          <a:p>
            <a:endParaRPr/>
          </a:p>
        </p:txBody>
      </p:sp>
      <p:sp>
        <p:nvSpPr>
          <p:cNvPr id="6" name="Shape 6"/>
          <p:cNvSpPr txBox="1">
            <a:spLocks noGrp="1"/>
          </p:cNvSpPr>
          <p:nvPr>
            <p:ph type="body" idx="1"/>
          </p:nvPr>
        </p:nvSpPr>
        <p:spPr>
          <a:xfrm>
            <a:off x="457200" y="1460499"/>
            <a:ext cx="8229600" cy="3465299"/>
          </a:xfrm>
          <a:prstGeom prst="rect">
            <a:avLst/>
          </a:prstGeom>
          <a:noFill/>
          <a:ln>
            <a:noFill/>
          </a:ln>
        </p:spPr>
        <p:txBody>
          <a:bodyPr lIns="91425" tIns="91425" rIns="91425" bIns="91425" anchor="t" anchorCtr="0"/>
          <a:lstStyle>
            <a:lvl1pPr>
              <a:spcBef>
                <a:spcPts val="600"/>
              </a:spcBef>
              <a:buClr>
                <a:schemeClr val="dk2"/>
              </a:buClr>
              <a:buSzPct val="100000"/>
              <a:defRPr sz="3000">
                <a:solidFill>
                  <a:schemeClr val="dk2"/>
                </a:solidFill>
              </a:defRPr>
            </a:lvl1pPr>
            <a:lvl2pPr>
              <a:spcBef>
                <a:spcPts val="480"/>
              </a:spcBef>
              <a:buClr>
                <a:schemeClr val="dk2"/>
              </a:buClr>
              <a:buSzPct val="100000"/>
              <a:defRPr sz="2400">
                <a:solidFill>
                  <a:schemeClr val="dk2"/>
                </a:solidFill>
              </a:defRPr>
            </a:lvl2pPr>
            <a:lvl3pPr>
              <a:spcBef>
                <a:spcPts val="480"/>
              </a:spcBef>
              <a:buClr>
                <a:schemeClr val="dk2"/>
              </a:buClr>
              <a:buSzPct val="100000"/>
              <a:defRPr sz="24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2"/>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ctrTitle"/>
          </p:nvPr>
        </p:nvSpPr>
        <p:spPr>
          <a:xfrm>
            <a:off x="685800" y="1300757"/>
            <a:ext cx="7772400" cy="1684199"/>
          </a:xfrm>
          <a:prstGeom prst="rect">
            <a:avLst/>
          </a:prstGeom>
        </p:spPr>
        <p:txBody>
          <a:bodyPr lIns="91425" tIns="91425" rIns="91425" bIns="91425" anchor="b" anchorCtr="0">
            <a:noAutofit/>
          </a:bodyPr>
          <a:lstStyle/>
          <a:p>
            <a:pPr>
              <a:spcBef>
                <a:spcPts val="0"/>
              </a:spcBef>
              <a:buNone/>
            </a:pPr>
            <a:r>
              <a:rPr lang="en"/>
              <a:t>Significant Sociologists</a:t>
            </a:r>
          </a:p>
        </p:txBody>
      </p:sp>
      <p:sp>
        <p:nvSpPr>
          <p:cNvPr id="36" name="Shape 36"/>
          <p:cNvSpPr txBox="1">
            <a:spLocks noGrp="1"/>
          </p:cNvSpPr>
          <p:nvPr>
            <p:ph type="subTitle" idx="1"/>
          </p:nvPr>
        </p:nvSpPr>
        <p:spPr>
          <a:xfrm>
            <a:off x="0" y="3163300"/>
            <a:ext cx="8415899" cy="606299"/>
          </a:xfrm>
          <a:prstGeom prst="rect">
            <a:avLst/>
          </a:prstGeom>
        </p:spPr>
        <p:txBody>
          <a:bodyPr lIns="91425" tIns="91425" rIns="91425" bIns="91425" anchor="ctr" anchorCtr="0">
            <a:noAutofit/>
          </a:bodyPr>
          <a:lstStyle/>
          <a:p>
            <a:pPr rtl="0">
              <a:spcBef>
                <a:spcPts val="0"/>
              </a:spcBef>
              <a:buNone/>
            </a:pPr>
            <a:r>
              <a:rPr lang="en" sz="2400"/>
              <a:t>How did these individuals </a:t>
            </a:r>
          </a:p>
          <a:p>
            <a:pPr>
              <a:spcBef>
                <a:spcPts val="0"/>
              </a:spcBef>
              <a:buNone/>
            </a:pPr>
            <a:r>
              <a:rPr lang="en" sz="2400"/>
              <a:t>shape the field of sociology?</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170475" y="313928"/>
            <a:ext cx="8229600" cy="857400"/>
          </a:xfrm>
          <a:prstGeom prst="rect">
            <a:avLst/>
          </a:prstGeom>
        </p:spPr>
        <p:txBody>
          <a:bodyPr lIns="91425" tIns="91425" rIns="91425" bIns="91425" anchor="b" anchorCtr="0">
            <a:noAutofit/>
          </a:bodyPr>
          <a:lstStyle/>
          <a:p>
            <a:pPr>
              <a:spcBef>
                <a:spcPts val="0"/>
              </a:spcBef>
              <a:buNone/>
            </a:pPr>
            <a:r>
              <a:rPr lang="en"/>
              <a:t>Max Weber</a:t>
            </a:r>
          </a:p>
        </p:txBody>
      </p:sp>
      <p:sp>
        <p:nvSpPr>
          <p:cNvPr id="90" name="Shape 90"/>
          <p:cNvSpPr txBox="1">
            <a:spLocks noGrp="1"/>
          </p:cNvSpPr>
          <p:nvPr>
            <p:ph type="body" idx="1"/>
          </p:nvPr>
        </p:nvSpPr>
        <p:spPr>
          <a:xfrm>
            <a:off x="0" y="1375175"/>
            <a:ext cx="8229600" cy="3725699"/>
          </a:xfrm>
          <a:prstGeom prst="rect">
            <a:avLst/>
          </a:prstGeom>
        </p:spPr>
        <p:txBody>
          <a:bodyPr lIns="91425" tIns="91425" rIns="91425" bIns="91425" anchor="t" anchorCtr="0">
            <a:noAutofit/>
          </a:bodyPr>
          <a:lstStyle/>
          <a:p>
            <a:pPr>
              <a:spcBef>
                <a:spcPts val="0"/>
              </a:spcBef>
              <a:buNone/>
            </a:pPr>
            <a:r>
              <a:rPr lang="en" sz="1800"/>
              <a:t>“Sociology . . . is a science concerning itself with the interpretive understanding of social action and thereby with a causal explanation of its course and consequences.  We shall speak of 'action' insofar as the acting individual attaches a subjective meaning to his behavior--be it overt or covert, omission or acquiescence.  Action is 'social' insofar as its subjective meaning takes account of the behavior of others and is thereby oriented in its course</a:t>
            </a:r>
            <a:br>
              <a:rPr lang="en" sz="1800"/>
            </a:br>
            <a:r>
              <a:rPr lang="en" sz="1800"/>
              <a:t/>
            </a:r>
            <a:br>
              <a:rPr lang="en" sz="1800"/>
            </a:br>
            <a:r>
              <a:rPr lang="en" sz="1800"/>
              <a:t>Within the realm of social conduct one finds factual regularities, that is, courses of action which, with a typically identical meaning, are repeated by the actors or simultaneously occur among numerous actors.  It is with such types of conduct that sociology is concerned, in contrast to history, which is interested in the causal connections of important, i.e., fateful, single events”</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Max Weber</a:t>
            </a:r>
          </a:p>
        </p:txBody>
      </p:sp>
      <p:sp>
        <p:nvSpPr>
          <p:cNvPr id="96" name="Shape 96"/>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381000" rtl="0">
              <a:spcBef>
                <a:spcPts val="0"/>
              </a:spcBef>
              <a:buClr>
                <a:schemeClr val="dk2"/>
              </a:buClr>
              <a:buSzPct val="100000"/>
              <a:buFont typeface="Arial"/>
              <a:buChar char="●"/>
            </a:pPr>
            <a:r>
              <a:rPr lang="en" sz="2400" dirty="0"/>
              <a:t>Prussia, 1864-1920</a:t>
            </a:r>
          </a:p>
          <a:p>
            <a:pPr marL="457200" lvl="0" indent="-381000" rtl="0">
              <a:spcBef>
                <a:spcPts val="0"/>
              </a:spcBef>
              <a:buClr>
                <a:schemeClr val="dk2"/>
              </a:buClr>
              <a:buSzPct val="100000"/>
              <a:buFont typeface="Arial"/>
              <a:buChar char="●"/>
            </a:pPr>
            <a:r>
              <a:rPr lang="en" sz="2400" dirty="0"/>
              <a:t>Studied separate groups within </a:t>
            </a:r>
            <a:r>
              <a:rPr lang="en" sz="2400" dirty="0" smtClean="0"/>
              <a:t>society</a:t>
            </a:r>
          </a:p>
          <a:p>
            <a:pPr marL="457200" indent="-381000">
              <a:buFont typeface="Arial"/>
              <a:buChar char="●"/>
            </a:pPr>
            <a:r>
              <a:rPr lang="en" sz="2400" dirty="0" smtClean="0"/>
              <a:t>Humans act  based on their own understanding of situtations.</a:t>
            </a:r>
            <a:r>
              <a:rPr lang="en" sz="2400" b="1" dirty="0"/>
              <a:t> </a:t>
            </a:r>
            <a:r>
              <a:rPr lang="en" sz="2400" b="1" dirty="0" smtClean="0"/>
              <a:t>(Interactionist Perspective)</a:t>
            </a:r>
            <a:endParaRPr lang="en" sz="2400" b="1" dirty="0"/>
          </a:p>
          <a:p>
            <a:pPr marL="457200" lvl="0" indent="-381000" rtl="0">
              <a:spcBef>
                <a:spcPts val="0"/>
              </a:spcBef>
              <a:buClr>
                <a:schemeClr val="dk2"/>
              </a:buClr>
              <a:buSzPct val="100000"/>
              <a:buFont typeface="Arial"/>
              <a:buChar char="●"/>
            </a:pPr>
            <a:r>
              <a:rPr lang="en" sz="2400" b="1" u="sng" dirty="0" smtClean="0"/>
              <a:t>Verstehen </a:t>
            </a:r>
            <a:r>
              <a:rPr lang="en" sz="2400" dirty="0"/>
              <a:t>- an attempt to </a:t>
            </a:r>
            <a:r>
              <a:rPr lang="en" sz="2400" dirty="0" smtClean="0"/>
              <a:t>understand social behavior by put</a:t>
            </a:r>
            <a:r>
              <a:rPr lang="en-US" sz="2400" dirty="0" smtClean="0"/>
              <a:t>t</a:t>
            </a:r>
            <a:r>
              <a:rPr lang="en" sz="2400" dirty="0" smtClean="0"/>
              <a:t>ing yourself in the place of others.</a:t>
            </a:r>
          </a:p>
          <a:p>
            <a:pPr marL="457200" lvl="0" indent="-381000" rtl="0">
              <a:spcBef>
                <a:spcPts val="0"/>
              </a:spcBef>
              <a:buClr>
                <a:schemeClr val="dk2"/>
              </a:buClr>
              <a:buSzPct val="100000"/>
              <a:buFont typeface="Arial"/>
              <a:buChar char="●"/>
            </a:pPr>
            <a:r>
              <a:rPr lang="en" sz="2400" b="1" dirty="0" smtClean="0"/>
              <a:t>Rationalization</a:t>
            </a:r>
            <a:r>
              <a:rPr lang="en" sz="2400" dirty="0" smtClean="0"/>
              <a:t> – mindset emphasizing knowledge, reason, and planning (as opposed to tradition and emotion).</a:t>
            </a:r>
            <a:endParaRPr lang="en" sz="2400" b="1"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Harriet Martineau</a:t>
            </a:r>
          </a:p>
        </p:txBody>
      </p:sp>
      <p:sp>
        <p:nvSpPr>
          <p:cNvPr id="102" name="Shape 102"/>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rtl="0">
              <a:spcBef>
                <a:spcPts val="0"/>
              </a:spcBef>
              <a:buNone/>
            </a:pPr>
            <a:r>
              <a:rPr lang="en" sz="1800" dirty="0"/>
              <a:t>• It is my deliberate opinion that the one essential requisite of human welfare in all ways is scientific knowledge of human nature.</a:t>
            </a:r>
          </a:p>
          <a:p>
            <a:pPr rtl="0">
              <a:spcBef>
                <a:spcPts val="0"/>
              </a:spcBef>
              <a:buNone/>
            </a:pPr>
            <a:endParaRPr sz="1800" dirty="0"/>
          </a:p>
          <a:p>
            <a:pPr>
              <a:spcBef>
                <a:spcPts val="0"/>
              </a:spcBef>
              <a:buNone/>
            </a:pPr>
            <a:r>
              <a:rPr lang="en" sz="1800" dirty="0"/>
              <a:t>• All women should inform themselves of the condition of their sex and of their own position. It must necessarily follow that the noblest of them will, sooner or later, put forth a moral </a:t>
            </a:r>
            <a:r>
              <a:rPr lang="en" sz="1800" dirty="0" smtClean="0"/>
              <a:t>power…and </a:t>
            </a:r>
            <a:r>
              <a:rPr lang="en" sz="1800" dirty="0"/>
              <a:t>burst asunder the bonds (silken to some but cold iron to others) of feudal prejudice and usages. In the meantime is it to be understood that the principles of the Declaration of Independence bear no relation to half of the human race? If so, what is the ground of this limitation?</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Harriet Martineau</a:t>
            </a:r>
          </a:p>
        </p:txBody>
      </p:sp>
      <p:sp>
        <p:nvSpPr>
          <p:cNvPr id="108" name="Shape 108"/>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dirty="0"/>
              <a:t>England, 1802-1876</a:t>
            </a:r>
          </a:p>
          <a:p>
            <a:pPr marL="457200" lvl="0" indent="-419100" rtl="0">
              <a:spcBef>
                <a:spcPts val="0"/>
              </a:spcBef>
              <a:buClr>
                <a:schemeClr val="dk2"/>
              </a:buClr>
              <a:buSzPct val="100000"/>
              <a:buFont typeface="Arial"/>
              <a:buChar char="●"/>
            </a:pPr>
            <a:r>
              <a:rPr lang="en" dirty="0"/>
              <a:t>Conduction early sociological studies of England and U.S.</a:t>
            </a:r>
          </a:p>
          <a:p>
            <a:pPr marL="457200" lvl="0" indent="-419100" rtl="0">
              <a:spcBef>
                <a:spcPts val="0"/>
              </a:spcBef>
              <a:buClr>
                <a:schemeClr val="dk2"/>
              </a:buClr>
              <a:buSzPct val="100000"/>
              <a:buFont typeface="Arial"/>
              <a:buChar char="●"/>
            </a:pPr>
            <a:r>
              <a:rPr lang="en" dirty="0"/>
              <a:t>Believed scholars should try to </a:t>
            </a:r>
            <a:r>
              <a:rPr lang="en" b="1" dirty="0"/>
              <a:t>improve society</a:t>
            </a:r>
            <a:r>
              <a:rPr lang="en" dirty="0"/>
              <a:t>, not just study it.</a:t>
            </a:r>
          </a:p>
          <a:p>
            <a:pPr marL="457200" lvl="0" indent="-419100">
              <a:spcBef>
                <a:spcPts val="0"/>
              </a:spcBef>
              <a:buClr>
                <a:schemeClr val="dk2"/>
              </a:buClr>
              <a:buSzPct val="100000"/>
              <a:buFont typeface="Arial"/>
              <a:buChar char="●"/>
            </a:pPr>
            <a:r>
              <a:rPr lang="en" dirty="0"/>
              <a:t>Promoted women’s rights, </a:t>
            </a:r>
            <a:r>
              <a:rPr lang="en" dirty="0" smtClean="0"/>
              <a:t>feminism, religious </a:t>
            </a:r>
            <a:r>
              <a:rPr lang="en" dirty="0"/>
              <a:t>tolerance, and abolition of </a:t>
            </a:r>
            <a:r>
              <a:rPr lang="en" dirty="0" smtClean="0"/>
              <a:t>slavery</a:t>
            </a:r>
            <a:endParaRPr lang="en" dirty="0"/>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W. E. B. DuBois</a:t>
            </a:r>
          </a:p>
        </p:txBody>
      </p:sp>
      <p:sp>
        <p:nvSpPr>
          <p:cNvPr id="114" name="Shape 114"/>
          <p:cNvSpPr txBox="1"/>
          <p:nvPr/>
        </p:nvSpPr>
        <p:spPr>
          <a:xfrm>
            <a:off x="0" y="1392850"/>
            <a:ext cx="9144000" cy="3677400"/>
          </a:xfrm>
          <a:prstGeom prst="rect">
            <a:avLst/>
          </a:prstGeom>
          <a:noFill/>
          <a:ln>
            <a:noFill/>
          </a:ln>
        </p:spPr>
        <p:txBody>
          <a:bodyPr lIns="91425" tIns="91425" rIns="91425" bIns="91425" anchor="ctr" anchorCtr="0">
            <a:noAutofit/>
          </a:bodyPr>
          <a:lstStyle/>
          <a:p>
            <a:pPr rtl="0">
              <a:spcBef>
                <a:spcPts val="0"/>
              </a:spcBef>
              <a:buNone/>
            </a:pPr>
            <a:r>
              <a:rPr lang="en" sz="1800"/>
              <a:t>“After the Egyptian and Indian, the Greek and Roman, the Teuton and Mongolian, the Negro is a sort of seventh son, born with a veil, and gifted with second-sight in this American world,—a world which yields him no true self-consciousness, but only lets him see himself through the revelation of the other world. It is a peculiar sensation, this double-consciousness, this sense of always looking at one’s self through the eyes of others, of measuring one by the tape of a world that looks on in amused contempt and pity. One ever feels his two-ness,—an American, a Negro... two thoughts, two unreconciled strivings; two warring ideals in one dark body, whose dogged strength alone keeps it from being torn asunder.</a:t>
            </a:r>
            <a:br>
              <a:rPr lang="en" sz="1800"/>
            </a:br>
            <a:r>
              <a:rPr lang="en" sz="1800"/>
              <a:t/>
            </a:r>
            <a:br>
              <a:rPr lang="en" sz="1800"/>
            </a:br>
            <a:r>
              <a:rPr lang="en" sz="1800"/>
              <a:t>The history of the American Negro is the history of this strife, — this longing to attain self-conscious manhood, to merge his double self into a better and truer self.” </a:t>
            </a:r>
          </a:p>
          <a:p>
            <a:pPr lvl="0" rtl="0">
              <a:spcBef>
                <a:spcPts val="0"/>
              </a:spcBef>
              <a:buNone/>
            </a:pPr>
            <a:r>
              <a:rPr lang="en"/>
              <a:t/>
            </a:r>
            <a:br>
              <a:rPr lang="en"/>
            </a:br>
            <a:r>
              <a:rPr lang="en"/>
              <a:t>― </a:t>
            </a:r>
            <a:r>
              <a:rPr lang="en" i="1"/>
              <a:t>The Souls of Black Folk</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W. E. B. DuBois</a:t>
            </a:r>
          </a:p>
        </p:txBody>
      </p:sp>
      <p:sp>
        <p:nvSpPr>
          <p:cNvPr id="120" name="Shape 120"/>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dirty="0"/>
              <a:t>United States, 1868-1963</a:t>
            </a:r>
          </a:p>
          <a:p>
            <a:pPr marL="457200" lvl="0" indent="-419100" rtl="0">
              <a:spcBef>
                <a:spcPts val="0"/>
              </a:spcBef>
              <a:buClr>
                <a:schemeClr val="dk2"/>
              </a:buClr>
              <a:buSzPct val="100000"/>
              <a:buFont typeface="Arial"/>
              <a:buChar char="●"/>
            </a:pPr>
            <a:r>
              <a:rPr lang="en" dirty="0"/>
              <a:t>First African American Ph.D. from Harvard</a:t>
            </a:r>
          </a:p>
          <a:p>
            <a:pPr marL="457200" lvl="0" indent="-419100" rtl="0">
              <a:spcBef>
                <a:spcPts val="0"/>
              </a:spcBef>
              <a:buClr>
                <a:schemeClr val="dk2"/>
              </a:buClr>
              <a:buSzPct val="100000"/>
              <a:buFont typeface="Arial"/>
              <a:buChar char="●"/>
            </a:pPr>
            <a:r>
              <a:rPr lang="en" dirty="0"/>
              <a:t>Used community studies to underscore significance of </a:t>
            </a:r>
            <a:r>
              <a:rPr lang="en" b="1" dirty="0"/>
              <a:t>race</a:t>
            </a:r>
            <a:r>
              <a:rPr lang="en" dirty="0"/>
              <a:t> in American </a:t>
            </a:r>
            <a:r>
              <a:rPr lang="en" dirty="0" smtClean="0"/>
              <a:t>society</a:t>
            </a:r>
          </a:p>
          <a:p>
            <a:pPr marL="457200" lvl="0" indent="-419100" rtl="0">
              <a:spcBef>
                <a:spcPts val="0"/>
              </a:spcBef>
              <a:buClr>
                <a:schemeClr val="dk2"/>
              </a:buClr>
              <a:buSzPct val="100000"/>
              <a:buFont typeface="Arial"/>
              <a:buChar char="●"/>
            </a:pPr>
            <a:r>
              <a:rPr lang="en" smtClean="0"/>
              <a:t>Studied African-American communities</a:t>
            </a:r>
            <a:endParaRPr lang="en" dirty="0"/>
          </a:p>
          <a:p>
            <a:pPr marL="457200" lvl="0" indent="-419100">
              <a:spcBef>
                <a:spcPts val="0"/>
              </a:spcBef>
              <a:buClr>
                <a:schemeClr val="dk2"/>
              </a:buClr>
              <a:buSzPct val="100000"/>
              <a:buFont typeface="Arial"/>
              <a:buChar char="●"/>
            </a:pPr>
            <a:r>
              <a:rPr lang="en" dirty="0"/>
              <a:t>Believed sociologists should work for </a:t>
            </a:r>
            <a:r>
              <a:rPr lang="en" b="1" dirty="0"/>
              <a:t>social reform</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Jane Addams</a:t>
            </a:r>
          </a:p>
        </p:txBody>
      </p:sp>
      <p:sp>
        <p:nvSpPr>
          <p:cNvPr id="126" name="Shape 126"/>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a:spcBef>
                <a:spcPts val="0"/>
              </a:spcBef>
              <a:buNone/>
            </a:pPr>
            <a:r>
              <a:rPr lang="en" sz="2400"/>
              <a:t>“We slowly learn that life consists of processes as well as results, and that failure may come quite as easily from ignoring the adequacy of one's method as from selfish or ignoble aims. We are thus brought to a conception of Democracy not merely as a sentiment which desires the well-being of all [people], nor yet as a creed which believes in the essential dignity and equality of all [people], but as that which affords a rule for living as well as a test of faith.”</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Jane Addams</a:t>
            </a:r>
          </a:p>
        </p:txBody>
      </p:sp>
      <p:sp>
        <p:nvSpPr>
          <p:cNvPr id="132" name="Shape 132"/>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dirty="0"/>
              <a:t>United States, 1860-1935</a:t>
            </a:r>
          </a:p>
          <a:p>
            <a:pPr marL="457200" lvl="0" indent="-419100" rtl="0">
              <a:spcBef>
                <a:spcPts val="0"/>
              </a:spcBef>
              <a:buClr>
                <a:schemeClr val="dk2"/>
              </a:buClr>
              <a:buSzPct val="100000"/>
              <a:buFont typeface="Arial"/>
              <a:buChar char="●"/>
            </a:pPr>
            <a:r>
              <a:rPr lang="en" b="1" dirty="0"/>
              <a:t>Settlement House </a:t>
            </a:r>
            <a:r>
              <a:rPr lang="en" dirty="0"/>
              <a:t>movement</a:t>
            </a:r>
          </a:p>
          <a:p>
            <a:pPr marL="457200" lvl="0" indent="-419100" rtl="0">
              <a:spcBef>
                <a:spcPts val="0"/>
              </a:spcBef>
              <a:buClr>
                <a:schemeClr val="dk2"/>
              </a:buClr>
              <a:buSzPct val="100000"/>
              <a:buFont typeface="Arial"/>
              <a:buChar char="●"/>
            </a:pPr>
            <a:r>
              <a:rPr lang="en" dirty="0"/>
              <a:t>Undertook surveys of </a:t>
            </a:r>
            <a:r>
              <a:rPr lang="en" b="1" dirty="0"/>
              <a:t>poverty</a:t>
            </a:r>
            <a:r>
              <a:rPr lang="en" dirty="0"/>
              <a:t> in U.S.</a:t>
            </a:r>
          </a:p>
          <a:p>
            <a:pPr marL="914400" lvl="1" indent="-381000" rtl="0">
              <a:spcBef>
                <a:spcPts val="0"/>
              </a:spcBef>
              <a:buClr>
                <a:schemeClr val="dk2"/>
              </a:buClr>
              <a:buSzPct val="80000"/>
              <a:buFont typeface="Courier New"/>
              <a:buChar char="o"/>
            </a:pPr>
            <a:r>
              <a:rPr lang="en" dirty="0"/>
              <a:t>Detailed impact of industrialization and </a:t>
            </a:r>
            <a:r>
              <a:rPr lang="en" dirty="0" smtClean="0"/>
              <a:t>urbanization on imbalance of power among social classes.</a:t>
            </a:r>
            <a:endParaRPr lang="en" dirty="0"/>
          </a:p>
          <a:p>
            <a:pPr marL="457200" lvl="0" indent="-419100">
              <a:spcBef>
                <a:spcPts val="0"/>
              </a:spcBef>
              <a:buClr>
                <a:schemeClr val="dk2"/>
              </a:buClr>
              <a:buSzPct val="100000"/>
              <a:buFont typeface="Arial"/>
              <a:buChar char="●"/>
            </a:pPr>
            <a:r>
              <a:rPr lang="en" dirty="0"/>
              <a:t>Wrote about democracy and </a:t>
            </a:r>
            <a:r>
              <a:rPr lang="en" b="1" dirty="0"/>
              <a:t>social reform</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Auguste Comte</a:t>
            </a:r>
          </a:p>
        </p:txBody>
      </p:sp>
      <p:sp>
        <p:nvSpPr>
          <p:cNvPr id="42" name="Shape 42"/>
          <p:cNvSpPr txBox="1">
            <a:spLocks noGrp="1"/>
          </p:cNvSpPr>
          <p:nvPr>
            <p:ph type="body" idx="1"/>
          </p:nvPr>
        </p:nvSpPr>
        <p:spPr>
          <a:xfrm>
            <a:off x="361950" y="1231175"/>
            <a:ext cx="8229600" cy="3962699"/>
          </a:xfrm>
          <a:prstGeom prst="rect">
            <a:avLst/>
          </a:prstGeom>
        </p:spPr>
        <p:txBody>
          <a:bodyPr lIns="91425" tIns="91425" rIns="91425" bIns="91425" anchor="t" anchorCtr="0">
            <a:noAutofit/>
          </a:bodyPr>
          <a:lstStyle/>
          <a:p>
            <a:pPr>
              <a:spcBef>
                <a:spcPts val="0"/>
              </a:spcBef>
              <a:buNone/>
            </a:pPr>
            <a:r>
              <a:rPr lang="en" sz="2200"/>
              <a:t>The principle of co-operation, spontaneous or concerted, is the basis of society, and the object of society must ever be to find the right place for its individual members in its great co-operative scheme. There is, however, a danger of exaggerated specialism; it concentrates the attention of individuals on small parts of the social machine, and thus narrows their sense of the social community, and produces an indifference to the larger interests of humanity. It is lamentable to find an artisan spending his life making pin-heads, and it is equally lamentable to find a man with mind employing his mind only in the solution of equations.</a:t>
            </a:r>
            <a:br>
              <a:rPr lang="en" sz="2200"/>
            </a:br>
            <a:r>
              <a:rPr lang="en" sz="2200"/>
              <a:t>- </a:t>
            </a:r>
            <a:r>
              <a:rPr lang="en" sz="2200" i="1"/>
              <a:t>Course of Positive Philosophy</a:t>
            </a:r>
            <a:r>
              <a:rPr lang="en" sz="2200"/>
              <a:t>, 1830</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Auguste Comte</a:t>
            </a:r>
          </a:p>
        </p:txBody>
      </p:sp>
      <p:sp>
        <p:nvSpPr>
          <p:cNvPr id="48" name="Shape 48"/>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dirty="0"/>
              <a:t>France, 1798-1857</a:t>
            </a:r>
          </a:p>
          <a:p>
            <a:pPr marL="457200" lvl="0" indent="-419100" rtl="0">
              <a:spcBef>
                <a:spcPts val="0"/>
              </a:spcBef>
              <a:buClr>
                <a:schemeClr val="dk2"/>
              </a:buClr>
              <a:buSzPct val="100000"/>
              <a:buFont typeface="Arial"/>
              <a:buChar char="●"/>
            </a:pPr>
            <a:r>
              <a:rPr lang="en" dirty="0"/>
              <a:t>Founder of Sociology</a:t>
            </a:r>
          </a:p>
          <a:p>
            <a:pPr marL="457200" lvl="0" indent="-419100" rtl="0">
              <a:spcBef>
                <a:spcPts val="0"/>
              </a:spcBef>
              <a:buClr>
                <a:schemeClr val="dk2"/>
              </a:buClr>
              <a:buSzPct val="100000"/>
              <a:buFont typeface="Arial"/>
              <a:buChar char="●"/>
            </a:pPr>
            <a:r>
              <a:rPr lang="en" b="1" dirty="0"/>
              <a:t>Social Statics </a:t>
            </a:r>
            <a:r>
              <a:rPr lang="en" dirty="0" smtClean="0"/>
              <a:t>– study of social stability and order</a:t>
            </a:r>
            <a:endParaRPr lang="en" dirty="0"/>
          </a:p>
          <a:p>
            <a:pPr marL="457200" lvl="0" indent="-419100" rtl="0">
              <a:spcBef>
                <a:spcPts val="0"/>
              </a:spcBef>
              <a:buClr>
                <a:schemeClr val="dk2"/>
              </a:buClr>
              <a:buSzPct val="100000"/>
              <a:buFont typeface="Arial"/>
              <a:buChar char="●"/>
            </a:pPr>
            <a:r>
              <a:rPr lang="en" b="1" dirty="0"/>
              <a:t>Social Dynamics </a:t>
            </a:r>
            <a:r>
              <a:rPr lang="en" dirty="0" smtClean="0"/>
              <a:t>– </a:t>
            </a:r>
            <a:r>
              <a:rPr lang="en" dirty="0" smtClean="0"/>
              <a:t>study of social change</a:t>
            </a:r>
            <a:endParaRPr lang="en" dirty="0"/>
          </a:p>
          <a:p>
            <a:pPr marL="457200" lvl="0" indent="-419100">
              <a:spcBef>
                <a:spcPts val="0"/>
              </a:spcBef>
              <a:buClr>
                <a:schemeClr val="dk2"/>
              </a:buClr>
              <a:buSzPct val="100000"/>
              <a:buFont typeface="Arial"/>
              <a:buChar char="●"/>
            </a:pPr>
            <a:r>
              <a:rPr lang="en" b="1" dirty="0"/>
              <a:t>Positivism </a:t>
            </a:r>
            <a:r>
              <a:rPr lang="en" dirty="0"/>
              <a:t>- applying scientific approach to social world</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Karl Marx</a:t>
            </a:r>
          </a:p>
        </p:txBody>
      </p:sp>
      <p:sp>
        <p:nvSpPr>
          <p:cNvPr id="54" name="Shape 54"/>
          <p:cNvSpPr txBox="1">
            <a:spLocks noGrp="1"/>
          </p:cNvSpPr>
          <p:nvPr>
            <p:ph type="body" idx="1"/>
          </p:nvPr>
        </p:nvSpPr>
        <p:spPr>
          <a:xfrm>
            <a:off x="290725" y="1281525"/>
            <a:ext cx="8229600" cy="3996300"/>
          </a:xfrm>
          <a:prstGeom prst="rect">
            <a:avLst/>
          </a:prstGeom>
        </p:spPr>
        <p:txBody>
          <a:bodyPr lIns="91425" tIns="91425" rIns="91425" bIns="91425" anchor="t" anchorCtr="0">
            <a:noAutofit/>
          </a:bodyPr>
          <a:lstStyle/>
          <a:p>
            <a:pPr rtl="0">
              <a:spcBef>
                <a:spcPts val="0"/>
              </a:spcBef>
              <a:buNone/>
            </a:pPr>
            <a:r>
              <a:rPr lang="en" sz="2000"/>
              <a:t>The history of all hitherto existing society is the history of class struggles.</a:t>
            </a:r>
            <a:br>
              <a:rPr lang="en" sz="2000"/>
            </a:br>
            <a:r>
              <a:rPr lang="en" sz="2000"/>
              <a:t/>
            </a:r>
            <a:br>
              <a:rPr lang="en" sz="2000"/>
            </a:br>
            <a:r>
              <a:rPr lang="en" sz="2000"/>
              <a:t>Freeman and slave, patrician and plebeian, lord and serf, guildmaster and journeyman, in a word, oppressor and oppressed, stood in constant opposition to one another, carried on an uninterrupted….</a:t>
            </a:r>
            <a:br>
              <a:rPr lang="en" sz="2000"/>
            </a:br>
            <a:r>
              <a:rPr lang="en" sz="2000"/>
              <a:t/>
            </a:r>
            <a:br>
              <a:rPr lang="en" sz="2000"/>
            </a:br>
            <a:r>
              <a:rPr lang="en" sz="2000"/>
              <a:t>The modern bourgeois society that has sprouted from the ruins of feudal society, has not done away with class antagonisms. It has but established new classes, new conditions of oppression, new forms of struggle in place of the old ones.</a:t>
            </a:r>
          </a:p>
          <a:p>
            <a:pPr marL="457200" lvl="0" indent="-355600">
              <a:spcBef>
                <a:spcPts val="0"/>
              </a:spcBef>
              <a:buClr>
                <a:schemeClr val="dk2"/>
              </a:buClr>
              <a:buSzPct val="100000"/>
              <a:buFont typeface="Arial"/>
              <a:buChar char="-"/>
            </a:pPr>
            <a:r>
              <a:rPr lang="en" sz="2000" i="1"/>
              <a:t>The Communist Manifesto</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Karl Marx</a:t>
            </a:r>
          </a:p>
        </p:txBody>
      </p:sp>
      <p:sp>
        <p:nvSpPr>
          <p:cNvPr id="60" name="Shape 60"/>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dirty="0"/>
              <a:t>Prussia/Germany/Paris/London, 1818-1883</a:t>
            </a:r>
          </a:p>
          <a:p>
            <a:pPr marL="457200" lvl="0" indent="-419100" rtl="0">
              <a:spcBef>
                <a:spcPts val="0"/>
              </a:spcBef>
              <a:buClr>
                <a:schemeClr val="dk2"/>
              </a:buClr>
              <a:buSzPct val="100000"/>
              <a:buFont typeface="Arial"/>
              <a:buChar char="●"/>
            </a:pPr>
            <a:r>
              <a:rPr lang="en" dirty="0"/>
              <a:t>Society is influenced by how its economy is organized</a:t>
            </a:r>
          </a:p>
          <a:p>
            <a:pPr marL="457200" lvl="0" indent="-419100" rtl="0">
              <a:spcBef>
                <a:spcPts val="0"/>
              </a:spcBef>
              <a:buClr>
                <a:schemeClr val="dk2"/>
              </a:buClr>
              <a:buSzPct val="100000"/>
              <a:buFont typeface="Arial"/>
              <a:buChar char="●"/>
            </a:pPr>
            <a:r>
              <a:rPr lang="en" b="1" dirty="0"/>
              <a:t>Class conflict-</a:t>
            </a:r>
            <a:r>
              <a:rPr lang="en" dirty="0"/>
              <a:t>-struggle between </a:t>
            </a:r>
            <a:r>
              <a:rPr lang="en" dirty="0" smtClean="0"/>
              <a:t>workers (</a:t>
            </a:r>
            <a:r>
              <a:rPr lang="en" i="1" dirty="0" smtClean="0"/>
              <a:t>proletariat</a:t>
            </a:r>
            <a:r>
              <a:rPr lang="en" dirty="0" smtClean="0"/>
              <a:t>) </a:t>
            </a:r>
            <a:r>
              <a:rPr lang="en" dirty="0"/>
              <a:t>and </a:t>
            </a:r>
            <a:r>
              <a:rPr lang="en" dirty="0" smtClean="0"/>
              <a:t>capitalists (</a:t>
            </a:r>
            <a:r>
              <a:rPr lang="en" i="1" dirty="0" smtClean="0"/>
              <a:t>bourgeosie</a:t>
            </a:r>
            <a:r>
              <a:rPr lang="en" dirty="0" smtClean="0"/>
              <a:t>)--</a:t>
            </a:r>
            <a:r>
              <a:rPr lang="en" dirty="0"/>
              <a:t>was key to human history and society</a:t>
            </a:r>
          </a:p>
          <a:p>
            <a:pPr marL="457200" lvl="0" indent="-419100">
              <a:spcBef>
                <a:spcPts val="0"/>
              </a:spcBef>
              <a:buClr>
                <a:schemeClr val="dk2"/>
              </a:buClr>
              <a:buSzPct val="100000"/>
              <a:buFont typeface="Arial"/>
              <a:buChar char="●"/>
            </a:pPr>
            <a:r>
              <a:rPr lang="en" b="1" dirty="0"/>
              <a:t>Conflict Perspective</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Herbert Spencer</a:t>
            </a:r>
          </a:p>
        </p:txBody>
      </p:sp>
      <p:sp>
        <p:nvSpPr>
          <p:cNvPr id="66" name="Shape 66"/>
          <p:cNvSpPr txBox="1">
            <a:spLocks noGrp="1"/>
          </p:cNvSpPr>
          <p:nvPr>
            <p:ph type="body" idx="1"/>
          </p:nvPr>
        </p:nvSpPr>
        <p:spPr>
          <a:xfrm>
            <a:off x="0" y="1460500"/>
            <a:ext cx="9144000" cy="3632699"/>
          </a:xfrm>
          <a:prstGeom prst="rect">
            <a:avLst/>
          </a:prstGeom>
        </p:spPr>
        <p:txBody>
          <a:bodyPr lIns="91425" tIns="91425" rIns="91425" bIns="91425" anchor="t" anchorCtr="0">
            <a:noAutofit/>
          </a:bodyPr>
          <a:lstStyle/>
          <a:p>
            <a:pPr lvl="0" rtl="0">
              <a:spcBef>
                <a:spcPts val="0"/>
              </a:spcBef>
              <a:buNone/>
            </a:pPr>
            <a:r>
              <a:rPr lang="en" sz="1800"/>
              <a:t>There is no way of coming at a true theory of society, but by inquiring into the nature of its component individuals. To understand humanity in its combinations, it is necessary to analyze that humanity in its elementary form – for the explanation of the compound, to refer back to the simple. We quickly find that every phenomenon exhibited by an aggregation of men, originates in some quality of man himself. A little consideration shows us, for instance, that the very existence of society, implies some natural affinity in its members for such a union. It is pretty clear too, that without a certain fitness in mankind for ruling, and being ruled, government would be an impossibility. The infinitely complex organizations of commerce, have grown up under the stimulus of certain desires existing in each of us. And it is from our possession of a sentiment to which they appeal, that religious institutions have been called into existence. </a:t>
            </a:r>
          </a:p>
          <a:p>
            <a:pPr marL="457200" lvl="0" indent="-342900" rtl="0">
              <a:spcBef>
                <a:spcPts val="0"/>
              </a:spcBef>
              <a:buClr>
                <a:schemeClr val="dk2"/>
              </a:buClr>
              <a:buSzPct val="100000"/>
              <a:buFont typeface="Arial"/>
              <a:buChar char="-"/>
            </a:pPr>
            <a:r>
              <a:rPr lang="en" sz="1800" i="1"/>
              <a:t>Social Statics</a:t>
            </a:r>
          </a:p>
          <a:p>
            <a:pPr>
              <a:spcBef>
                <a:spcPts val="0"/>
              </a:spcBef>
              <a:buNone/>
            </a:pPr>
            <a:endParaRPr sz="1800"/>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Herbert Spencer</a:t>
            </a:r>
          </a:p>
        </p:txBody>
      </p:sp>
      <p:sp>
        <p:nvSpPr>
          <p:cNvPr id="72" name="Shape 72"/>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a:buFont typeface="Arial"/>
              <a:buChar char="●"/>
            </a:pPr>
            <a:r>
              <a:rPr lang="en" dirty="0" smtClean="0"/>
              <a:t>1820-1903; Civil </a:t>
            </a:r>
            <a:r>
              <a:rPr lang="en" dirty="0"/>
              <a:t>Engineer </a:t>
            </a:r>
            <a:endParaRPr lang="en" dirty="0"/>
          </a:p>
          <a:p>
            <a:pPr marL="457200" lvl="0" indent="-419100" rtl="0">
              <a:spcBef>
                <a:spcPts val="0"/>
              </a:spcBef>
              <a:buClr>
                <a:schemeClr val="dk2"/>
              </a:buClr>
              <a:buSzPct val="100000"/>
              <a:buFont typeface="Arial"/>
              <a:buChar char="●"/>
            </a:pPr>
            <a:r>
              <a:rPr lang="en" dirty="0"/>
              <a:t>Applied principles of biology to </a:t>
            </a:r>
            <a:r>
              <a:rPr lang="en" dirty="0" smtClean="0"/>
              <a:t>society</a:t>
            </a:r>
          </a:p>
          <a:p>
            <a:pPr marL="457200" lvl="2" indent="-419100">
              <a:buFont typeface="Arial"/>
              <a:buChar char="●"/>
            </a:pPr>
            <a:r>
              <a:rPr lang="en-US" dirty="0" smtClean="0"/>
              <a:t>To explain stability, he argued that s</a:t>
            </a:r>
            <a:r>
              <a:rPr lang="en" dirty="0" smtClean="0"/>
              <a:t>ociety is like human body…</a:t>
            </a:r>
            <a:endParaRPr lang="en" dirty="0"/>
          </a:p>
          <a:p>
            <a:pPr marL="457200" lvl="1" indent="-419100">
              <a:buFont typeface="Arial"/>
              <a:buChar char="●"/>
            </a:pPr>
            <a:r>
              <a:rPr lang="en" dirty="0" smtClean="0"/>
              <a:t>To explain social change, he developed Social Darwinism </a:t>
            </a:r>
          </a:p>
          <a:p>
            <a:pPr marL="457200" lvl="2" indent="-419100">
              <a:buFont typeface="Arial"/>
              <a:buChar char="●"/>
            </a:pPr>
            <a:r>
              <a:rPr lang="en" dirty="0" smtClean="0"/>
              <a:t>Popularized </a:t>
            </a:r>
            <a:r>
              <a:rPr lang="en" dirty="0"/>
              <a:t>evolutionary theory of social change</a:t>
            </a:r>
          </a:p>
          <a:p>
            <a:pPr marL="457200" lvl="1" indent="-419100">
              <a:buFont typeface="Arial"/>
              <a:buChar char="●"/>
            </a:pPr>
            <a:r>
              <a:rPr lang="en" dirty="0"/>
              <a:t>Coined the phrase, </a:t>
            </a:r>
            <a:r>
              <a:rPr lang="en" b="1" dirty="0"/>
              <a:t>“survival of fittest</a:t>
            </a:r>
            <a:r>
              <a:rPr lang="en" b="1" dirty="0" smtClean="0"/>
              <a:t>”</a:t>
            </a:r>
            <a:endParaRPr lang="en" dirty="0"/>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Emile Durkheim</a:t>
            </a:r>
          </a:p>
        </p:txBody>
      </p:sp>
      <p:sp>
        <p:nvSpPr>
          <p:cNvPr id="78" name="Shape 78"/>
          <p:cNvSpPr txBox="1">
            <a:spLocks noGrp="1"/>
          </p:cNvSpPr>
          <p:nvPr>
            <p:ph type="body" idx="1"/>
          </p:nvPr>
        </p:nvSpPr>
        <p:spPr>
          <a:xfrm>
            <a:off x="457200" y="1460500"/>
            <a:ext cx="8229600" cy="3632699"/>
          </a:xfrm>
          <a:prstGeom prst="rect">
            <a:avLst/>
          </a:prstGeom>
        </p:spPr>
        <p:txBody>
          <a:bodyPr lIns="91425" tIns="91425" rIns="91425" bIns="91425" anchor="t" anchorCtr="0">
            <a:noAutofit/>
          </a:bodyPr>
          <a:lstStyle/>
          <a:p>
            <a:pPr lvl="0" rtl="0">
              <a:spcBef>
                <a:spcPts val="0"/>
              </a:spcBef>
              <a:buClr>
                <a:schemeClr val="dk1"/>
              </a:buClr>
              <a:buSzPct val="50000"/>
              <a:buFont typeface="Arial"/>
              <a:buNone/>
            </a:pPr>
            <a:r>
              <a:rPr lang="en" sz="2200">
                <a:solidFill>
                  <a:schemeClr val="dk1"/>
                </a:solidFill>
              </a:rPr>
              <a:t>“Anyone who has truly practiced a religion knows very well that it is [the set of regularly repeated actions that make up the cult] that stimulates the feelings of joy, inner peace, serenity, and enthusiasm that, for the faithful, stand as experimental proof of their beliefs. The cult is not merely a system of signs by which the faith is outwardly expressed; it is the sum total of means by which that faith is created and recreated periodically. Whether the cult consists of physical operations or mental ones, it is always the cult that is efficacious.”</a:t>
            </a:r>
          </a:p>
          <a:p>
            <a:pPr lvl="0" rtl="0">
              <a:spcBef>
                <a:spcPts val="0"/>
              </a:spcBef>
              <a:buClr>
                <a:schemeClr val="dk1"/>
              </a:buClr>
              <a:buSzPct val="50000"/>
              <a:buFont typeface="Arial"/>
              <a:buNone/>
            </a:pPr>
            <a:r>
              <a:rPr lang="en" sz="2200">
                <a:solidFill>
                  <a:schemeClr val="dk1"/>
                </a:solidFill>
              </a:rPr>
              <a:t>― </a:t>
            </a:r>
            <a:r>
              <a:rPr lang="en" sz="2200" i="1">
                <a:solidFill>
                  <a:schemeClr val="dk1"/>
                </a:solidFill>
              </a:rPr>
              <a:t>The Elementary Forms of Religious Life</a:t>
            </a:r>
          </a:p>
          <a:p>
            <a:pPr>
              <a:spcBef>
                <a:spcPts val="0"/>
              </a:spcBef>
              <a:buNone/>
            </a:pPr>
            <a:endParaRPr sz="2400"/>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Emile Durkheim</a:t>
            </a:r>
          </a:p>
        </p:txBody>
      </p:sp>
      <p:sp>
        <p:nvSpPr>
          <p:cNvPr id="84" name="Shape 84"/>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381000" rtl="0">
              <a:spcBef>
                <a:spcPts val="0"/>
              </a:spcBef>
              <a:buClr>
                <a:schemeClr val="dk2"/>
              </a:buClr>
              <a:buSzPct val="100000"/>
              <a:buFont typeface="Arial"/>
              <a:buChar char="●"/>
            </a:pPr>
            <a:r>
              <a:rPr lang="en" sz="2400" dirty="0"/>
              <a:t>France, 1858-1917</a:t>
            </a:r>
          </a:p>
          <a:p>
            <a:pPr marL="457200" indent="-381000">
              <a:buFont typeface="Arial"/>
              <a:buChar char="●"/>
            </a:pPr>
            <a:r>
              <a:rPr lang="en" sz="2400" dirty="0" smtClean="0"/>
              <a:t>Society exists because of consensus</a:t>
            </a:r>
          </a:p>
          <a:p>
            <a:pPr marL="457200" lvl="1" indent="-381000">
              <a:buFont typeface="Arial"/>
              <a:buChar char="●"/>
            </a:pPr>
            <a:r>
              <a:rPr lang="en" sz="1800" b="1" dirty="0" smtClean="0"/>
              <a:t>Functionalist </a:t>
            </a:r>
            <a:r>
              <a:rPr lang="en" sz="1800" b="1" dirty="0"/>
              <a:t>Perspective</a:t>
            </a:r>
          </a:p>
          <a:p>
            <a:pPr marL="457200" lvl="0" indent="-381000" rtl="0">
              <a:spcBef>
                <a:spcPts val="0"/>
              </a:spcBef>
              <a:buClr>
                <a:schemeClr val="dk2"/>
              </a:buClr>
              <a:buSzPct val="100000"/>
              <a:buFont typeface="Arial"/>
              <a:buChar char="●"/>
            </a:pPr>
            <a:r>
              <a:rPr lang="en" sz="2400" b="1" dirty="0" smtClean="0"/>
              <a:t>Mechanical Solidarity </a:t>
            </a:r>
            <a:r>
              <a:rPr lang="en" sz="2400" dirty="0" smtClean="0"/>
              <a:t>– (Preindustrial societies) - social dependency based on wiespead consensus of beliefs and values; conformity; tradition; family.</a:t>
            </a:r>
          </a:p>
          <a:p>
            <a:pPr marL="457200" lvl="0" indent="-381000" rtl="0">
              <a:spcBef>
                <a:spcPts val="0"/>
              </a:spcBef>
              <a:buClr>
                <a:schemeClr val="dk2"/>
              </a:buClr>
              <a:buSzPct val="100000"/>
              <a:buFont typeface="Arial"/>
              <a:buChar char="●"/>
            </a:pPr>
            <a:r>
              <a:rPr lang="en" sz="2400" b="1" dirty="0" smtClean="0"/>
              <a:t>Organic Solidarity </a:t>
            </a:r>
            <a:r>
              <a:rPr lang="en" sz="2400" dirty="0" smtClean="0"/>
              <a:t>– (Industrial societies) – social interdependency based on high degree of specialization in roles.</a:t>
            </a:r>
            <a:endParaRPr lang="en" sz="2400" dirty="0"/>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1247</Words>
  <Application>Microsoft Office PowerPoint</Application>
  <PresentationFormat>On-screen Show (16:9)</PresentationFormat>
  <Paragraphs>72</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modern</vt:lpstr>
      <vt:lpstr>Significant Sociologists</vt:lpstr>
      <vt:lpstr>Auguste Comte</vt:lpstr>
      <vt:lpstr>Auguste Comte</vt:lpstr>
      <vt:lpstr>Karl Marx</vt:lpstr>
      <vt:lpstr>Karl Marx</vt:lpstr>
      <vt:lpstr>Herbert Spencer</vt:lpstr>
      <vt:lpstr>Herbert Spencer</vt:lpstr>
      <vt:lpstr>Emile Durkheim</vt:lpstr>
      <vt:lpstr>Emile Durkheim</vt:lpstr>
      <vt:lpstr>Max Weber</vt:lpstr>
      <vt:lpstr>Max Weber</vt:lpstr>
      <vt:lpstr>Harriet Martineau</vt:lpstr>
      <vt:lpstr>Harriet Martineau</vt:lpstr>
      <vt:lpstr>W. E. B. DuBois</vt:lpstr>
      <vt:lpstr>W. E. B. DuBois</vt:lpstr>
      <vt:lpstr>Jane Addams</vt:lpstr>
      <vt:lpstr>Jane Addams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Significant Sociologists</dc:title>
  <dc:creator>Dennis Urban</dc:creator>
  <cp:lastModifiedBy>Dennis Urban</cp:lastModifiedBy>
  <cp:revision>13</cp:revision>
  <dcterms:modified xsi:type="dcterms:W3CDTF">2017-02-08T15:16:49Z</dcterms:modified>
</cp:coreProperties>
</file>