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4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4B886-BA11-443F-8F97-006FEEF08AF7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C374C5-CF94-47AB-B87E-1D51F68B4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36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9B2789-8763-4E4C-860E-77D0063B2ABD}" type="slidenum">
              <a:rPr lang="en-US" altLang="en-US" smtClean="0">
                <a:latin typeface="Calibri" pitchFamily="34" charset="0"/>
                <a:ea typeface="ＭＳ Ｐゴシック" pitchFamily="34" charset="-128"/>
                <a:cs typeface="Arial" charset="0"/>
              </a:rPr>
              <a:pPr eaLnBrk="1" hangingPunct="1"/>
              <a:t>6</a:t>
            </a:fld>
            <a:endParaRPr lang="en-US" altLang="en-US" smtClean="0">
              <a:latin typeface="Calibri" pitchFamily="34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18F5-1DAC-40E9-8AED-7650EE7B1419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C66D-7698-4E2E-82C8-0874719A0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62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18F5-1DAC-40E9-8AED-7650EE7B1419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C66D-7698-4E2E-82C8-0874719A0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39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18F5-1DAC-40E9-8AED-7650EE7B1419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C66D-7698-4E2E-82C8-0874719A0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900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153988" y="6443663"/>
            <a:ext cx="5865812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tabLst>
                <a:tab pos="3476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tabLst>
                <a:tab pos="3476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tabLst>
                <a:tab pos="3476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tabLst>
                <a:tab pos="3476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tabLst>
                <a:tab pos="3476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fld id="{3CD0D3C3-46E8-4F2F-BA0F-074789586128}" type="slidenum">
              <a:rPr lang="en-US" sz="10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eaLnBrk="1" hangingPunct="1">
                <a:defRPr/>
              </a:pPr>
              <a:t>‹#›</a:t>
            </a:fld>
            <a:r>
              <a:rPr lang="en-US" sz="10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Visions of America, A History of the United States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2438"/>
            <a:ext cx="8229600" cy="102999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3297"/>
            <a:ext cx="4013200" cy="441286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2628" y="1713297"/>
            <a:ext cx="3984171" cy="441286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64457" y="1246909"/>
            <a:ext cx="8229600" cy="415635"/>
          </a:xfrm>
        </p:spPr>
        <p:txBody>
          <a:bodyPr/>
          <a:lstStyle>
            <a:lvl1pPr marL="0" indent="0" algn="ctr">
              <a:buFontTx/>
              <a:buNone/>
              <a:defRPr sz="2000" cap="all" baseline="0">
                <a:solidFill>
                  <a:srgbClr val="648CBC"/>
                </a:solidFill>
                <a:latin typeface="Arial Narrow" pitchFamily="34" charset="0"/>
              </a:defRPr>
            </a:lvl1pPr>
            <a:lvl2pPr marL="457200" indent="0">
              <a:buFontTx/>
              <a:buNone/>
              <a:defRPr sz="2000" cap="all" baseline="0">
                <a:solidFill>
                  <a:srgbClr val="648CBC"/>
                </a:solidFill>
                <a:latin typeface="Arial Narrow" pitchFamily="34" charset="0"/>
              </a:defRPr>
            </a:lvl2pPr>
            <a:lvl3pPr marL="914400" indent="0">
              <a:buFontTx/>
              <a:buNone/>
              <a:defRPr sz="2000" cap="all" baseline="0">
                <a:solidFill>
                  <a:srgbClr val="648CBC"/>
                </a:solidFill>
                <a:latin typeface="Arial Narrow" pitchFamily="34" charset="0"/>
              </a:defRPr>
            </a:lvl3pPr>
            <a:lvl4pPr marL="1371600" indent="0">
              <a:buFontTx/>
              <a:buNone/>
              <a:defRPr sz="2000" cap="all" baseline="0">
                <a:solidFill>
                  <a:srgbClr val="648CBC"/>
                </a:solidFill>
                <a:latin typeface="Arial Narrow" pitchFamily="34" charset="0"/>
              </a:defRPr>
            </a:lvl4pPr>
            <a:lvl5pPr marL="1828800" indent="0">
              <a:buFontTx/>
              <a:buNone/>
              <a:defRPr sz="2000" cap="all" baseline="0">
                <a:solidFill>
                  <a:srgbClr val="648CBC"/>
                </a:solidFill>
                <a:latin typeface="Arial Narrow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517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18F5-1DAC-40E9-8AED-7650EE7B1419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C66D-7698-4E2E-82C8-0874719A0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474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18F5-1DAC-40E9-8AED-7650EE7B1419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C66D-7698-4E2E-82C8-0874719A0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85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18F5-1DAC-40E9-8AED-7650EE7B1419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C66D-7698-4E2E-82C8-0874719A0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508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18F5-1DAC-40E9-8AED-7650EE7B1419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C66D-7698-4E2E-82C8-0874719A0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54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18F5-1DAC-40E9-8AED-7650EE7B1419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C66D-7698-4E2E-82C8-0874719A0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110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18F5-1DAC-40E9-8AED-7650EE7B1419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C66D-7698-4E2E-82C8-0874719A0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5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18F5-1DAC-40E9-8AED-7650EE7B1419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C66D-7698-4E2E-82C8-0874719A0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42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18F5-1DAC-40E9-8AED-7650EE7B1419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C66D-7698-4E2E-82C8-0874719A0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340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E18F5-1DAC-40E9-8AED-7650EE7B1419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9C66D-7698-4E2E-82C8-0874719A0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3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Nationalism and </a:t>
            </a:r>
            <a:br>
              <a:rPr lang="en-US" dirty="0" smtClean="0"/>
            </a:br>
            <a:r>
              <a:rPr lang="en-US" dirty="0" smtClean="0"/>
              <a:t>US Foreign Policy, 1807-1823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94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V</a:t>
            </a:r>
            <a:r>
              <a:rPr lang="en-US" altLang="en-US" dirty="0" smtClean="0">
                <a:solidFill>
                  <a:srgbClr val="000000"/>
                </a:solidFill>
              </a:rPr>
              <a:t>. </a:t>
            </a:r>
            <a:r>
              <a:rPr lang="en-US" altLang="en-US" dirty="0" smtClean="0">
                <a:solidFill>
                  <a:srgbClr val="000000"/>
                </a:solidFill>
              </a:rPr>
              <a:t>Federalist Grievances and the Hartford Convention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44196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solidFill>
                  <a:srgbClr val="000000"/>
                </a:solidFill>
              </a:rPr>
              <a:t>New England extremists proposed secession  or at least separate peace with Britain @ </a:t>
            </a:r>
            <a:r>
              <a:rPr lang="en-US" altLang="en-US" sz="2800" b="1" smtClean="0">
                <a:solidFill>
                  <a:srgbClr val="000000"/>
                </a:solidFill>
              </a:rPr>
              <a:t>Hartford Convention</a:t>
            </a:r>
          </a:p>
          <a:p>
            <a:pPr lvl="2"/>
            <a:r>
              <a:rPr lang="en-US" altLang="en-US" sz="2000" smtClean="0">
                <a:solidFill>
                  <a:srgbClr val="000000"/>
                </a:solidFill>
              </a:rPr>
              <a:t>Demands reflected Federalist fears that New England was becoming subservient to South &amp; West</a:t>
            </a:r>
          </a:p>
          <a:p>
            <a:pPr lvl="2"/>
            <a:r>
              <a:rPr lang="en-US" altLang="en-US" sz="2000" smtClean="0">
                <a:solidFill>
                  <a:srgbClr val="000000"/>
                </a:solidFill>
              </a:rPr>
              <a:t>Demanded financial assistance from Washington to compensate for lost trade</a:t>
            </a:r>
          </a:p>
          <a:p>
            <a:pPr lvl="2"/>
            <a:r>
              <a:rPr lang="en-US" altLang="en-US" sz="2000" smtClean="0">
                <a:solidFill>
                  <a:srgbClr val="000000"/>
                </a:solidFill>
              </a:rPr>
              <a:t>Proposed constitutional amendments requiring 2/3 vote in Congress before an embargo could be  imposed, new states admitted, or war declared</a:t>
            </a:r>
          </a:p>
          <a:p>
            <a:r>
              <a:rPr lang="en-US" altLang="en-US" sz="2800" smtClean="0">
                <a:solidFill>
                  <a:srgbClr val="000000"/>
                </a:solidFill>
              </a:rPr>
              <a:t>In light of American victories, </a:t>
            </a:r>
            <a:r>
              <a:rPr lang="en-US" altLang="en-US" sz="2800" b="1" smtClean="0">
                <a:solidFill>
                  <a:srgbClr val="000000"/>
                </a:solidFill>
              </a:rPr>
              <a:t>Federalists</a:t>
            </a:r>
            <a:r>
              <a:rPr lang="en-US" altLang="en-US" sz="2800" smtClean="0">
                <a:solidFill>
                  <a:srgbClr val="000000"/>
                </a:solidFill>
              </a:rPr>
              <a:t> were seen as traitors, and </a:t>
            </a:r>
            <a:r>
              <a:rPr lang="en-US" altLang="en-US" sz="2800" b="1" smtClean="0">
                <a:solidFill>
                  <a:srgbClr val="000000"/>
                </a:solidFill>
              </a:rPr>
              <a:t>never regained political power</a:t>
            </a:r>
          </a:p>
          <a:p>
            <a:pPr lvl="2" eaLnBrk="1" hangingPunct="1">
              <a:buFontTx/>
              <a:buNone/>
            </a:pPr>
            <a:endParaRPr lang="en-US" altLang="en-US" sz="20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872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010400" cy="1527175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V</a:t>
            </a:r>
            <a:r>
              <a:rPr lang="en-US" altLang="en-US" dirty="0" smtClean="0">
                <a:solidFill>
                  <a:srgbClr val="000000"/>
                </a:solidFill>
              </a:rPr>
              <a:t>I</a:t>
            </a:r>
            <a:r>
              <a:rPr lang="en-US" altLang="en-US" dirty="0" smtClean="0">
                <a:solidFill>
                  <a:srgbClr val="000000"/>
                </a:solidFill>
              </a:rPr>
              <a:t>. 1812 War - Results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76200" y="1752600"/>
            <a:ext cx="8915400" cy="437356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War of 1812 a small war: </a:t>
            </a:r>
          </a:p>
          <a:p>
            <a:pPr lvl="1" eaLnBrk="1" hangingPunct="1"/>
            <a:r>
              <a:rPr lang="en-US" altLang="en-US" dirty="0" smtClean="0">
                <a:solidFill>
                  <a:srgbClr val="000000"/>
                </a:solidFill>
              </a:rPr>
              <a:t>6,000 Americans killed or wounded</a:t>
            </a: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Globally unimportant, </a:t>
            </a:r>
            <a:r>
              <a:rPr lang="en-US" altLang="en-US" dirty="0" smtClean="0">
                <a:solidFill>
                  <a:srgbClr val="000000"/>
                </a:solidFill>
              </a:rPr>
              <a:t>but war </a:t>
            </a:r>
            <a:r>
              <a:rPr lang="en-US" altLang="en-US" dirty="0" smtClean="0">
                <a:solidFill>
                  <a:srgbClr val="000000"/>
                </a:solidFill>
              </a:rPr>
              <a:t>had huge consequences for United States:</a:t>
            </a:r>
          </a:p>
          <a:p>
            <a:pPr lvl="1" eaLnBrk="1" hangingPunct="1"/>
            <a:r>
              <a:rPr lang="en-US" altLang="en-US" dirty="0" smtClean="0">
                <a:solidFill>
                  <a:srgbClr val="000000"/>
                </a:solidFill>
              </a:rPr>
              <a:t>Other nations developed new respect for America</a:t>
            </a:r>
            <a:r>
              <a:rPr lang="fr-FR" altLang="en-US" dirty="0" smtClean="0">
                <a:solidFill>
                  <a:srgbClr val="000000"/>
                </a:solidFill>
              </a:rPr>
              <a:t>'</a:t>
            </a:r>
            <a:r>
              <a:rPr lang="en-US" altLang="en-US" dirty="0" smtClean="0">
                <a:solidFill>
                  <a:srgbClr val="000000"/>
                </a:solidFill>
              </a:rPr>
              <a:t>s prowess thanks to Perry &amp;  Macdonough</a:t>
            </a:r>
          </a:p>
          <a:p>
            <a:pPr lvl="1" eaLnBrk="1" hangingPunct="1"/>
            <a:r>
              <a:rPr lang="en-US" altLang="en-US" dirty="0" smtClean="0">
                <a:solidFill>
                  <a:srgbClr val="000000"/>
                </a:solidFill>
              </a:rPr>
              <a:t>In diplomatic sense, conflict could be called 2</a:t>
            </a:r>
            <a:r>
              <a:rPr lang="en-US" altLang="en-US" baseline="30000" dirty="0" smtClean="0">
                <a:solidFill>
                  <a:srgbClr val="000000"/>
                </a:solidFill>
              </a:rPr>
              <a:t>nd</a:t>
            </a:r>
            <a:r>
              <a:rPr lang="en-US" altLang="en-US" dirty="0" smtClean="0">
                <a:solidFill>
                  <a:srgbClr val="000000"/>
                </a:solidFill>
              </a:rPr>
              <a:t> War for American Independence</a:t>
            </a:r>
          </a:p>
        </p:txBody>
      </p:sp>
    </p:spTree>
    <p:extLst>
      <p:ext uri="{BB962C8B-B14F-4D97-AF65-F5344CB8AC3E}">
        <p14:creationId xmlns:p14="http://schemas.microsoft.com/office/powerpoint/2010/main" val="1962652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V</a:t>
            </a:r>
            <a:r>
              <a:rPr lang="en-US" altLang="en-US" dirty="0" smtClean="0">
                <a:solidFill>
                  <a:srgbClr val="000000"/>
                </a:solidFill>
              </a:rPr>
              <a:t>I</a:t>
            </a:r>
            <a:r>
              <a:rPr lang="en-US" altLang="en-US" dirty="0" smtClean="0">
                <a:solidFill>
                  <a:srgbClr val="000000"/>
                </a:solidFill>
              </a:rPr>
              <a:t>. 1812 War - Results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382000" cy="4373563"/>
          </a:xfrm>
        </p:spPr>
        <p:txBody>
          <a:bodyPr/>
          <a:lstStyle/>
          <a:p>
            <a:pPr lvl="1">
              <a:buFont typeface="Arial" charset="0"/>
              <a:buChar char="•"/>
            </a:pPr>
            <a:r>
              <a:rPr lang="en-US" altLang="en-US" sz="3200" dirty="0" smtClean="0">
                <a:solidFill>
                  <a:srgbClr val="000000"/>
                </a:solidFill>
              </a:rPr>
              <a:t>Sectionalism increased</a:t>
            </a:r>
          </a:p>
          <a:p>
            <a:pPr lvl="1">
              <a:buFont typeface="Arial" charset="0"/>
              <a:buChar char="•"/>
            </a:pPr>
            <a:r>
              <a:rPr lang="en-US" altLang="en-US" sz="3200" dirty="0" smtClean="0">
                <a:solidFill>
                  <a:srgbClr val="000000"/>
                </a:solidFill>
              </a:rPr>
              <a:t>Federalists party died (but </a:t>
            </a:r>
            <a:r>
              <a:rPr lang="en-US" altLang="en-US" sz="3200" dirty="0" smtClean="0">
                <a:solidFill>
                  <a:srgbClr val="000000"/>
                </a:solidFill>
              </a:rPr>
              <a:t>some ideas </a:t>
            </a:r>
            <a:r>
              <a:rPr lang="en-US" altLang="en-US" sz="3200" dirty="0" smtClean="0">
                <a:solidFill>
                  <a:srgbClr val="000000"/>
                </a:solidFill>
              </a:rPr>
              <a:t>were absorbed by Republicans)</a:t>
            </a:r>
          </a:p>
          <a:p>
            <a:pPr lvl="1">
              <a:buFont typeface="Arial" charset="0"/>
              <a:buChar char="•"/>
            </a:pPr>
            <a:r>
              <a:rPr lang="en-US" altLang="en-US" sz="3200" dirty="0" smtClean="0">
                <a:solidFill>
                  <a:srgbClr val="000000"/>
                </a:solidFill>
              </a:rPr>
              <a:t>War heroes </a:t>
            </a:r>
            <a:r>
              <a:rPr lang="en-US" altLang="en-US" sz="3200" dirty="0" smtClean="0">
                <a:solidFill>
                  <a:srgbClr val="000000"/>
                </a:solidFill>
              </a:rPr>
              <a:t>emerged, Jackson </a:t>
            </a:r>
            <a:r>
              <a:rPr lang="en-US" altLang="en-US" sz="3200" dirty="0" smtClean="0">
                <a:solidFill>
                  <a:srgbClr val="000000"/>
                </a:solidFill>
              </a:rPr>
              <a:t>and </a:t>
            </a:r>
            <a:r>
              <a:rPr lang="en-US" altLang="en-US" sz="3200" dirty="0" smtClean="0">
                <a:solidFill>
                  <a:srgbClr val="000000"/>
                </a:solidFill>
              </a:rPr>
              <a:t>Harrison, and, both </a:t>
            </a:r>
            <a:r>
              <a:rPr lang="en-US" altLang="en-US" sz="3200" dirty="0" smtClean="0">
                <a:solidFill>
                  <a:srgbClr val="000000"/>
                </a:solidFill>
              </a:rPr>
              <a:t>later became president.</a:t>
            </a:r>
          </a:p>
          <a:p>
            <a:pPr lvl="1">
              <a:buFont typeface="Arial" charset="0"/>
              <a:buChar char="•"/>
            </a:pPr>
            <a:r>
              <a:rPr lang="en-US" altLang="en-US" sz="3200" dirty="0" smtClean="0">
                <a:solidFill>
                  <a:srgbClr val="000000"/>
                </a:solidFill>
              </a:rPr>
              <a:t>In economic sense, war bred greater U.S. independence through increased manufacturing.</a:t>
            </a:r>
          </a:p>
          <a:p>
            <a:pPr marL="1371600" lvl="3" indent="0">
              <a:buFontTx/>
              <a:buNone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986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VII. US &amp; Great Britain after 1812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Rush-Bagot Agreement (1817) </a:t>
            </a:r>
            <a:r>
              <a:rPr lang="en-US" dirty="0" smtClean="0"/>
              <a:t>– limited naval armaments on Great Lakes</a:t>
            </a:r>
          </a:p>
          <a:p>
            <a:r>
              <a:rPr lang="en-US" b="1" dirty="0" smtClean="0"/>
              <a:t>Treaty of 1818</a:t>
            </a:r>
          </a:p>
          <a:p>
            <a:pPr lvl="1"/>
            <a:r>
              <a:rPr lang="en-US" dirty="0" smtClean="0"/>
              <a:t>Shared fishing rights off Newfoundland</a:t>
            </a:r>
          </a:p>
          <a:p>
            <a:pPr lvl="1"/>
            <a:r>
              <a:rPr lang="en-US" dirty="0" smtClean="0"/>
              <a:t>Joint occupation of Oregon Territory for 10 years</a:t>
            </a:r>
          </a:p>
          <a:p>
            <a:pPr lvl="1"/>
            <a:r>
              <a:rPr lang="en-US" dirty="0" smtClean="0"/>
              <a:t>US-Canada border in LA Territory at 49</a:t>
            </a:r>
            <a:r>
              <a:rPr lang="en-US" baseline="30000" dirty="0" smtClean="0"/>
              <a:t>th</a:t>
            </a:r>
            <a:r>
              <a:rPr lang="en-US" dirty="0" smtClean="0"/>
              <a:t> parallel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588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VIII. Taking Florida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Spain had difficulty governing Florida b/c of revolts in South America</a:t>
            </a:r>
          </a:p>
          <a:p>
            <a:r>
              <a:rPr lang="en-US" dirty="0" smtClean="0"/>
              <a:t>Pres. Monroe commissioned Andrew Jackson to stop border raiders</a:t>
            </a:r>
          </a:p>
          <a:p>
            <a:pPr lvl="1"/>
            <a:r>
              <a:rPr lang="en-US" dirty="0" smtClean="0"/>
              <a:t>Jackson attacked Seminoles, drove out Spanish governor, &amp; executed British officers</a:t>
            </a:r>
          </a:p>
          <a:p>
            <a:r>
              <a:rPr lang="en-US" dirty="0" smtClean="0"/>
              <a:t>Spain feared it would lose Florida, so it agreed to sell it to US in 1819 (Florida Purchase Treaty/Adams-</a:t>
            </a:r>
            <a:r>
              <a:rPr lang="en-US" dirty="0" err="1" smtClean="0"/>
              <a:t>Onis</a:t>
            </a:r>
            <a:r>
              <a:rPr lang="en-US" dirty="0" smtClean="0"/>
              <a:t> Treaty)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232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IX. Monroe Doctrine, 1823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Reaffirmed American neutrality</a:t>
            </a:r>
          </a:p>
          <a:p>
            <a:r>
              <a:rPr lang="en-US" dirty="0" smtClean="0"/>
              <a:t>U.S. wouldn’t interfere with existing colonies in Western Hemisphere but wouldn’t permit further colonization</a:t>
            </a:r>
          </a:p>
          <a:p>
            <a:r>
              <a:rPr lang="en-US" dirty="0" smtClean="0"/>
              <a:t>Any attempt by a European nation to colonize any area of the Western Hemisphere would be perceived as an act of aggression against the United States</a:t>
            </a:r>
          </a:p>
          <a:p>
            <a:r>
              <a:rPr lang="en-US" dirty="0" smtClean="0"/>
              <a:t>It upset Britain (which wanted to issue a statement jointly) and European Monarchs, but it had little immediate impact—much more important in later US foreign policy toward Latin America.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476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I</a:t>
            </a:r>
            <a:r>
              <a:rPr lang="en-US" altLang="en-US" dirty="0" smtClean="0"/>
              <a:t>. Chesapeake-Leopard Affair (1807)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875" y="1660525"/>
            <a:ext cx="6705600" cy="5181600"/>
          </a:xfrm>
        </p:spPr>
        <p:txBody>
          <a:bodyPr/>
          <a:lstStyle/>
          <a:p>
            <a:pPr eaLnBrk="1" hangingPunct="1"/>
            <a:r>
              <a:rPr lang="en-US" altLang="en-US" smtClean="0"/>
              <a:t>British </a:t>
            </a:r>
            <a:r>
              <a:rPr lang="en-US" altLang="en-US" b="1" smtClean="0"/>
              <a:t>impressment</a:t>
            </a:r>
            <a:r>
              <a:rPr lang="en-US" altLang="en-US" smtClean="0"/>
              <a:t> of American sailors recommences</a:t>
            </a:r>
          </a:p>
          <a:p>
            <a:pPr lvl="1"/>
            <a:r>
              <a:rPr lang="en-US" altLang="en-US" smtClean="0">
                <a:solidFill>
                  <a:srgbClr val="000000"/>
                </a:solidFill>
              </a:rPr>
              <a:t>Forced conscription of sailors by British</a:t>
            </a:r>
          </a:p>
          <a:p>
            <a:pPr lvl="1"/>
            <a:r>
              <a:rPr lang="en-US" altLang="en-US" smtClean="0">
                <a:solidFill>
                  <a:srgbClr val="000000"/>
                </a:solidFill>
              </a:rPr>
              <a:t>Some 6,000 U.S. citizens impressed by Britain (1808 to 1811)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The crew of the </a:t>
            </a:r>
            <a:r>
              <a:rPr lang="en-US" altLang="en-US" i="1" smtClean="0"/>
              <a:t>Leopard</a:t>
            </a:r>
            <a:r>
              <a:rPr lang="en-US" altLang="en-US" smtClean="0"/>
              <a:t> pursued, attacked and boarded the American frigate </a:t>
            </a:r>
            <a:r>
              <a:rPr lang="en-US" altLang="en-US" i="1" smtClean="0"/>
              <a:t>Chesapeake </a:t>
            </a:r>
            <a:r>
              <a:rPr lang="en-US" altLang="en-US" smtClean="0"/>
              <a:t>looking for deserters from the Royal Navy, killing 3 Americans</a:t>
            </a:r>
          </a:p>
        </p:txBody>
      </p:sp>
      <p:pic>
        <p:nvPicPr>
          <p:cNvPr id="19460" name="Picture 5" descr="JeffEra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625" y="4713288"/>
            <a:ext cx="2590800" cy="212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014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Embargo Act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447800"/>
            <a:ext cx="7895331" cy="5255721"/>
          </a:xfrm>
        </p:spPr>
      </p:pic>
    </p:spTree>
    <p:extLst>
      <p:ext uri="{BB962C8B-B14F-4D97-AF65-F5344CB8AC3E}">
        <p14:creationId xmlns:p14="http://schemas.microsoft.com/office/powerpoint/2010/main" val="105984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II</a:t>
            </a:r>
            <a:r>
              <a:rPr lang="en-US" altLang="en-US" dirty="0" smtClean="0"/>
              <a:t>. Embargo Act, 1807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86400" y="1676400"/>
            <a:ext cx="3657600" cy="5181600"/>
          </a:xfrm>
        </p:spPr>
        <p:txBody>
          <a:bodyPr/>
          <a:lstStyle/>
          <a:p>
            <a:pPr eaLnBrk="1" hangingPunct="1"/>
            <a:r>
              <a:rPr lang="en-US" altLang="en-US" sz="2600" smtClean="0"/>
              <a:t>Prevented US from engaging in foreign trade</a:t>
            </a:r>
          </a:p>
          <a:p>
            <a:pPr lvl="1" eaLnBrk="1" hangingPunct="1"/>
            <a:r>
              <a:rPr lang="en-US" altLang="en-US" sz="2400" smtClean="0"/>
              <a:t>Federalists -&gt; </a:t>
            </a:r>
            <a:r>
              <a:rPr lang="en-US" altLang="en-US" sz="2400" smtClean="0">
                <a:sym typeface="Wingdings" pitchFamily="2" charset="2"/>
              </a:rPr>
              <a:t></a:t>
            </a:r>
            <a:endParaRPr lang="en-US" altLang="en-US" sz="2400" smtClean="0"/>
          </a:p>
          <a:p>
            <a:pPr eaLnBrk="1" hangingPunct="1"/>
            <a:r>
              <a:rPr lang="en-US" altLang="en-US" sz="2600" smtClean="0"/>
              <a:t>Hurt US economy and Jefferson’s reputation</a:t>
            </a:r>
          </a:p>
          <a:p>
            <a:pPr eaLnBrk="1" hangingPunct="1"/>
            <a:r>
              <a:rPr lang="en-US" altLang="en-US" sz="2600" b="1" smtClean="0"/>
              <a:t>Non-Intercourse Act</a:t>
            </a:r>
            <a:r>
              <a:rPr lang="en-US" altLang="en-US" sz="2600" smtClean="0"/>
              <a:t> – opened up traded with all nations except Britain and France</a:t>
            </a:r>
            <a:endParaRPr lang="en-US" altLang="en-US" sz="2600" i="1" smtClean="0"/>
          </a:p>
        </p:txBody>
      </p:sp>
      <p:pic>
        <p:nvPicPr>
          <p:cNvPr id="20484" name="Picture 5" descr="Ograb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5486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84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III</a:t>
            </a:r>
            <a:r>
              <a:rPr lang="en-US" altLang="en-US" dirty="0" smtClean="0"/>
              <a:t>. War of 1812 - Causes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600" dirty="0" smtClean="0"/>
              <a:t>British impressment of US sailors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 smtClean="0"/>
              <a:t>American Embargo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 smtClean="0"/>
              <a:t>Macon's Bill #2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 smtClean="0"/>
              <a:t>	- America dropped its embargo with France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 smtClean="0"/>
              <a:t>British supporting/arming Shawnee Confederation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Battle of Tippecanoe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 smtClean="0"/>
              <a:t>Republican </a:t>
            </a:r>
            <a:r>
              <a:rPr lang="en-US" altLang="en-US" sz="2600" b="1" dirty="0" smtClean="0"/>
              <a:t>War Hawks </a:t>
            </a:r>
            <a:r>
              <a:rPr lang="en-US" altLang="en-US" sz="2600" dirty="0" smtClean="0"/>
              <a:t>in Congress– nationalist/expansionist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 smtClean="0"/>
              <a:t>Major Issues: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 smtClean="0"/>
              <a:t>	1) Nationalism and land hunger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 smtClean="0"/>
              <a:t>	2) British impressment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 smtClean="0"/>
              <a:t>	3) Indian atrocities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 smtClean="0"/>
              <a:t>Despite pleas from New England Federalists, Madison asked Congress for a war declaration on June 18, 1812.</a:t>
            </a:r>
          </a:p>
        </p:txBody>
      </p:sp>
    </p:spTree>
    <p:extLst>
      <p:ext uri="{BB962C8B-B14F-4D97-AF65-F5344CB8AC3E}">
        <p14:creationId xmlns:p14="http://schemas.microsoft.com/office/powerpoint/2010/main" val="43880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447800" y="452438"/>
            <a:ext cx="7239000" cy="1030287"/>
          </a:xfrm>
        </p:spPr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Competing Visions</a:t>
            </a:r>
          </a:p>
        </p:txBody>
      </p:sp>
      <p:pic>
        <p:nvPicPr>
          <p:cNvPr id="22531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7050" y="1909763"/>
            <a:ext cx="3997325" cy="3000375"/>
          </a:xfrm>
        </p:spPr>
      </p:pic>
      <p:pic>
        <p:nvPicPr>
          <p:cNvPr id="22532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94225" y="1909763"/>
            <a:ext cx="4003675" cy="3000375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65138" y="1246188"/>
            <a:ext cx="8229600" cy="4159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WAR HAWKS AND THEIR CRITICS</a:t>
            </a:r>
            <a:endParaRPr lang="en-US" dirty="0"/>
          </a:p>
        </p:txBody>
      </p:sp>
      <p:sp>
        <p:nvSpPr>
          <p:cNvPr id="22534" name="TextBox 7"/>
          <p:cNvSpPr txBox="1">
            <a:spLocks noChangeArrowheads="1"/>
          </p:cNvSpPr>
          <p:nvPr/>
        </p:nvSpPr>
        <p:spPr bwMode="auto">
          <a:xfrm>
            <a:off x="501650" y="5210175"/>
            <a:ext cx="8051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tx1"/>
                </a:solidFill>
                <a:ea typeface="ＭＳ Ｐゴシック" pitchFamily="34" charset="-128"/>
                <a:cs typeface="Arial" charset="0"/>
              </a:rPr>
              <a:t>Why did Westerners believe that the British were encouraging Indian violence against Americans?</a:t>
            </a:r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619125" y="2071688"/>
            <a:ext cx="28321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ea typeface="ＭＳ Ｐゴシック" pitchFamily="34" charset="-128"/>
                <a:cs typeface="Arial" charset="0"/>
              </a:rPr>
              <a:t>War Hawks accused British of arming Native Americans and inciting them to attack American settlers.</a:t>
            </a:r>
          </a:p>
        </p:txBody>
      </p:sp>
      <p:sp>
        <p:nvSpPr>
          <p:cNvPr id="22536" name="TextBox 9"/>
          <p:cNvSpPr txBox="1">
            <a:spLocks noChangeArrowheads="1"/>
          </p:cNvSpPr>
          <p:nvPr/>
        </p:nvSpPr>
        <p:spPr bwMode="auto">
          <a:xfrm>
            <a:off x="5767388" y="2071688"/>
            <a:ext cx="2786062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ea typeface="ＭＳ Ｐゴシック" pitchFamily="34" charset="-128"/>
                <a:cs typeface="Arial" charset="0"/>
              </a:rPr>
              <a:t>Critics argued that conflicts with Native Americans resulted from settlers’</a:t>
            </a:r>
            <a:r>
              <a:rPr lang="en-US" altLang="ja-JP" sz="2400">
                <a:solidFill>
                  <a:schemeClr val="tx1"/>
                </a:solidFill>
                <a:ea typeface="ＭＳ Ｐゴシック" pitchFamily="34" charset="-128"/>
                <a:cs typeface="Arial" charset="0"/>
              </a:rPr>
              <a:t> encroachment on their lands.</a:t>
            </a:r>
            <a:endParaRPr lang="en-US" altLang="en-US" sz="2400">
              <a:solidFill>
                <a:schemeClr val="tx1"/>
              </a:solidFill>
              <a:ea typeface="ＭＳ Ｐゴシック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41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Keene Line Art_Page_0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" y="22225"/>
            <a:ext cx="9036050" cy="6781800"/>
          </a:xfrm>
          <a:prstGeom prst="rect">
            <a:avLst/>
          </a:prstGeom>
          <a:noFill/>
          <a:ln w="38100">
            <a:solidFill>
              <a:srgbClr val="9BB23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7672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IV. </a:t>
            </a:r>
            <a:r>
              <a:rPr lang="en-US" altLang="en-US" dirty="0" smtClean="0">
                <a:solidFill>
                  <a:srgbClr val="000000"/>
                </a:solidFill>
              </a:rPr>
              <a:t>War of 1812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610600" cy="4114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mtClean="0">
                <a:solidFill>
                  <a:srgbClr val="000000"/>
                </a:solidFill>
              </a:rPr>
              <a:t>Regular U.S. army ill-trained, ill-disciplined, and scattered</a:t>
            </a:r>
          </a:p>
          <a:p>
            <a:pPr eaLnBrk="1" hangingPunct="1"/>
            <a:r>
              <a:rPr lang="en-US" altLang="en-US" smtClean="0">
                <a:solidFill>
                  <a:srgbClr val="000000"/>
                </a:solidFill>
              </a:rPr>
              <a:t>Canada was important battleground because British forces were weakest there</a:t>
            </a:r>
          </a:p>
          <a:p>
            <a:pPr lvl="1"/>
            <a:r>
              <a:rPr lang="en-US" altLang="en-US" smtClean="0">
                <a:solidFill>
                  <a:srgbClr val="000000"/>
                </a:solidFill>
              </a:rPr>
              <a:t>America</a:t>
            </a:r>
            <a:r>
              <a:rPr lang="fr-FR" altLang="ja-JP" smtClean="0">
                <a:solidFill>
                  <a:srgbClr val="000000"/>
                </a:solidFill>
                <a:ea typeface="ＭＳ Ｐゴシック" pitchFamily="34" charset="-128"/>
              </a:rPr>
              <a:t>'</a:t>
            </a:r>
            <a:r>
              <a:rPr lang="en-US" altLang="en-US" smtClean="0">
                <a:solidFill>
                  <a:srgbClr val="000000"/>
                </a:solidFill>
              </a:rPr>
              <a:t>s offensive strategy failed</a:t>
            </a:r>
          </a:p>
          <a:p>
            <a:r>
              <a:rPr lang="en-US" altLang="en-US" smtClean="0">
                <a:solidFill>
                  <a:srgbClr val="000000"/>
                </a:solidFill>
              </a:rPr>
              <a:t>Control of Great Lakes was vital</a:t>
            </a:r>
          </a:p>
          <a:p>
            <a:pPr lvl="1"/>
            <a:r>
              <a:rPr lang="en-US" altLang="en-US" smtClean="0">
                <a:solidFill>
                  <a:srgbClr val="000000"/>
                </a:solidFill>
              </a:rPr>
              <a:t>American officer Oliver Hazard Perry</a:t>
            </a:r>
            <a:r>
              <a:rPr lang="fr-FR" altLang="en-US" smtClean="0">
                <a:solidFill>
                  <a:srgbClr val="000000"/>
                </a:solidFill>
              </a:rPr>
              <a:t>'</a:t>
            </a:r>
            <a:r>
              <a:rPr lang="en-US" altLang="en-US" smtClean="0">
                <a:solidFill>
                  <a:srgbClr val="000000"/>
                </a:solidFill>
              </a:rPr>
              <a:t>s victory on Lake Erie infused new life into American cause</a:t>
            </a:r>
          </a:p>
          <a:p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298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IV. </a:t>
            </a:r>
            <a:r>
              <a:rPr lang="en-US" altLang="en-US" dirty="0" smtClean="0">
                <a:solidFill>
                  <a:srgbClr val="000000"/>
                </a:solidFill>
              </a:rPr>
              <a:t>War of 1812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 smtClean="0">
                <a:solidFill>
                  <a:srgbClr val="000000"/>
                </a:solidFill>
              </a:rPr>
              <a:t>A second British force of 4,000 landed in  Chesapeake Bay area in August 1814.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solidFill>
                  <a:srgbClr val="000000"/>
                </a:solidFill>
              </a:rPr>
              <a:t>Set buildings on fire, including Capitol &amp; White House.</a:t>
            </a:r>
          </a:p>
          <a:p>
            <a:pPr>
              <a:defRPr/>
            </a:pPr>
            <a:r>
              <a:rPr lang="en-US" altLang="en-US" sz="2800" dirty="0">
                <a:solidFill>
                  <a:srgbClr val="000000"/>
                </a:solidFill>
              </a:rPr>
              <a:t>Americans at </a:t>
            </a:r>
            <a:r>
              <a:rPr lang="en-US" altLang="en-US" sz="2800" dirty="0" smtClean="0">
                <a:solidFill>
                  <a:srgbClr val="000000"/>
                </a:solidFill>
              </a:rPr>
              <a:t>Baltimore held </a:t>
            </a:r>
            <a:r>
              <a:rPr lang="en-US" altLang="en-US" sz="2800" dirty="0">
                <a:solidFill>
                  <a:srgbClr val="000000"/>
                </a:solidFill>
              </a:rPr>
              <a:t>firm:</a:t>
            </a:r>
          </a:p>
          <a:p>
            <a:pPr lvl="1">
              <a:buFont typeface="Arial" charset="0"/>
              <a:buChar char="•"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British hammered Fort McHenry, but unable to take city</a:t>
            </a:r>
          </a:p>
          <a:p>
            <a:pPr lvl="2">
              <a:buFont typeface="Arial" charset="0"/>
              <a:buChar char="•"/>
              <a:defRPr/>
            </a:pPr>
            <a:r>
              <a:rPr lang="en-US" altLang="en-US" sz="2000" dirty="0">
                <a:solidFill>
                  <a:srgbClr val="000000"/>
                </a:solidFill>
              </a:rPr>
              <a:t>Francis Scott Key </a:t>
            </a:r>
            <a:r>
              <a:rPr lang="en-US" altLang="en-US" sz="2000" dirty="0" smtClean="0">
                <a:solidFill>
                  <a:srgbClr val="000000"/>
                </a:solidFill>
              </a:rPr>
              <a:t>wrote “The </a:t>
            </a:r>
            <a:r>
              <a:rPr lang="en-US" altLang="en-US" sz="2000" dirty="0">
                <a:solidFill>
                  <a:srgbClr val="000000"/>
                </a:solidFill>
              </a:rPr>
              <a:t>Star-Spangled Banner”</a:t>
            </a:r>
          </a:p>
          <a:p>
            <a:pPr eaLnBrk="1" hangingPunct="1">
              <a:defRPr/>
            </a:pPr>
            <a:r>
              <a:rPr lang="en-US" altLang="en-US" sz="2800" dirty="0">
                <a:solidFill>
                  <a:srgbClr val="000000"/>
                </a:solidFill>
              </a:rPr>
              <a:t>American victory in </a:t>
            </a:r>
            <a:r>
              <a:rPr lang="en-US" altLang="en-US" sz="2800" b="1" dirty="0">
                <a:solidFill>
                  <a:srgbClr val="000000"/>
                </a:solidFill>
              </a:rPr>
              <a:t>Battle of New </a:t>
            </a:r>
            <a:r>
              <a:rPr lang="en-US" altLang="en-US" sz="2800" b="1" dirty="0" smtClean="0">
                <a:solidFill>
                  <a:srgbClr val="000000"/>
                </a:solidFill>
              </a:rPr>
              <a:t>Orleans</a:t>
            </a:r>
          </a:p>
          <a:p>
            <a:pPr lvl="1" eaLnBrk="1" hangingPunct="1">
              <a:defRPr/>
            </a:pPr>
            <a:r>
              <a:rPr lang="en-US" altLang="en-US" sz="2400" b="1" dirty="0" smtClean="0">
                <a:solidFill>
                  <a:srgbClr val="000000"/>
                </a:solidFill>
              </a:rPr>
              <a:t>Andrew Jackson </a:t>
            </a:r>
            <a:r>
              <a:rPr lang="en-US" altLang="en-US" sz="2400" dirty="0" smtClean="0">
                <a:solidFill>
                  <a:srgbClr val="000000"/>
                </a:solidFill>
              </a:rPr>
              <a:t>becomes national hero</a:t>
            </a:r>
          </a:p>
          <a:p>
            <a:pPr marL="342900" lvl="1" indent="-342900" eaLnBrk="1" hangingPunct="1">
              <a:buClr>
                <a:schemeClr val="tx1"/>
              </a:buClr>
              <a:buSzPct val="70000"/>
              <a:buFont typeface="Wingdings" pitchFamily="2" charset="2"/>
              <a:buChar char="¢"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Treaty of Ghent, signed on Christmas Eve, 1814 was essentially an armistice</a:t>
            </a:r>
            <a:r>
              <a:rPr lang="en-US" altLang="en-US" sz="2400" dirty="0" smtClean="0">
                <a:solidFill>
                  <a:srgbClr val="000000"/>
                </a:solidFill>
              </a:rPr>
              <a:t>.</a:t>
            </a:r>
            <a:endParaRPr lang="en-US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751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668</Words>
  <Application>Microsoft Office PowerPoint</Application>
  <PresentationFormat>On-screen Show (4:3)</PresentationFormat>
  <Paragraphs>79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Nationalism and  US Foreign Policy, 1807-1823</vt:lpstr>
      <vt:lpstr>I. Chesapeake-Leopard Affair (1807)</vt:lpstr>
      <vt:lpstr>II. Embargo Act</vt:lpstr>
      <vt:lpstr>II. Embargo Act, 1807</vt:lpstr>
      <vt:lpstr>III. War of 1812 - Causes</vt:lpstr>
      <vt:lpstr>Competing Visions</vt:lpstr>
      <vt:lpstr>PowerPoint Presentation</vt:lpstr>
      <vt:lpstr>IV. War of 1812</vt:lpstr>
      <vt:lpstr>IV. War of 1812</vt:lpstr>
      <vt:lpstr>V. Federalist Grievances and the Hartford Convention</vt:lpstr>
      <vt:lpstr>VI. 1812 War - Results</vt:lpstr>
      <vt:lpstr>VI. 1812 War - Results</vt:lpstr>
      <vt:lpstr>VII. US &amp; Great Britain after 1812 War</vt:lpstr>
      <vt:lpstr>VIII. Taking Florida</vt:lpstr>
      <vt:lpstr>IX. Monroe Doctrine, 1823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Nationalism and  US Foreign Policy, 1807-1823</dc:title>
  <dc:creator>Dennis Urban</dc:creator>
  <cp:lastModifiedBy>Dennis Urban</cp:lastModifiedBy>
  <cp:revision>5</cp:revision>
  <dcterms:created xsi:type="dcterms:W3CDTF">2019-10-22T19:08:36Z</dcterms:created>
  <dcterms:modified xsi:type="dcterms:W3CDTF">2019-10-22T19:26:14Z</dcterms:modified>
</cp:coreProperties>
</file>