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1pPr>
    <a:lvl2pPr marL="4572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2pPr>
    <a:lvl3pPr marL="9144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3pPr>
    <a:lvl4pPr marL="13716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4pPr>
    <a:lvl5pPr marL="18288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Goudy Old Style" pitchFamily="18" charset="0"/>
        <a:ea typeface="Goudy Old Style" pitchFamily="18" charset="0"/>
        <a:cs typeface="Goudy Old Style" pitchFamily="18" charset="0"/>
        <a:sym typeface="Goudy Old Style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F9FD-6434-42C3-B6B0-7A2D0B15192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D68F-55EC-4FAC-887E-9DF8B1C5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33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1852-2FF8-4F0A-A8E6-7855FC55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F8F1-A3AB-4A7D-A7B5-BCB77F07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9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39700"/>
            <a:ext cx="1827213" cy="671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9700"/>
            <a:ext cx="5334000" cy="671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08C7-1AC4-4493-85F1-079C62852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9241-D6F2-4A31-9BED-0D2479D64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1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435D-0E88-4524-85F7-7F5099511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551C-7C9C-4733-AFC9-787AF5CDA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7133A-7203-45F0-9F1D-283F6FE1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ED3D-D8FF-4A84-9E83-40442BC38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527B-FEFB-4045-B4AB-FD99A7FA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BE50-F26D-4C58-A60F-B001EF9BE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9799-A3BE-4DC0-BCB0-4265F34B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BF81-94E9-491C-98F5-ABD40653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oudy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B288-2295-4E19-8B1A-BFAC177A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1D18-3979-4C2E-A8AD-B451A5F3F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8E5A-3FDB-4100-A53B-9DB086C91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83E8-EEED-44E9-834A-FFB2D7E2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81400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8E78-1C2C-4734-885D-15D865FA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2DA4-3848-41C2-AC94-A657BEEE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8F7F-1F50-4D1A-B5B7-B6EEBECE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5C7A-6C32-4317-A1C3-530B488A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27A2-E5D8-4E91-A5B8-162829A19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4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oudy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888A-5355-40FE-8CA3-7403CDB3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14400" y="139700"/>
            <a:ext cx="7313613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oudy Old Style" pitchFamily="18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51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oudy Old Style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oudy Old Style" pitchFamily="18" charset="0"/>
              </a:rPr>
              <a:t>Second level</a:t>
            </a:r>
          </a:p>
          <a:p>
            <a:pPr lvl="2"/>
            <a:r>
              <a:rPr lang="en-US" smtClean="0">
                <a:sym typeface="Goudy Old Style" pitchFamily="18" charset="0"/>
              </a:rPr>
              <a:t>Third level</a:t>
            </a:r>
          </a:p>
          <a:p>
            <a:pPr lvl="3"/>
            <a:r>
              <a:rPr lang="en-US" smtClean="0">
                <a:sym typeface="Goudy Old Style" pitchFamily="18" charset="0"/>
              </a:rPr>
              <a:t>Fourth level</a:t>
            </a:r>
          </a:p>
          <a:p>
            <a:pPr lvl="4"/>
            <a:r>
              <a:rPr lang="en-US" smtClean="0">
                <a:sym typeface="Goudy Old Style" pitchFamily="18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264525" y="6315075"/>
            <a:ext cx="685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100" smtClean="0">
                <a:latin typeface="Rockwell" pitchFamily="18" charset="0"/>
                <a:ea typeface="Rockwell" pitchFamily="18" charset="0"/>
                <a:cs typeface="Rockwell" pitchFamily="18" charset="0"/>
                <a:sym typeface="Rockwell" pitchFamily="18" charset="0"/>
              </a:defRPr>
            </a:lvl1pPr>
          </a:lstStyle>
          <a:p>
            <a:pPr>
              <a:defRPr/>
            </a:pPr>
            <a:fld id="{1D036E61-FDE5-4460-B3E6-E1E5577A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j-lt"/>
          <a:ea typeface="+mj-ea"/>
          <a:cs typeface="+mj-cs"/>
          <a:sym typeface="Goudy Old Style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1pPr>
      <a:lvl2pPr marL="955675" indent="-49847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5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2pPr>
      <a:lvl3pPr marL="1323975" indent="-40957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3pPr>
      <a:lvl4pPr marL="1709738" indent="-45402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4pPr>
      <a:lvl5pPr marL="2051050" indent="-45402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5pPr>
      <a:lvl6pPr marL="25082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6pPr>
      <a:lvl7pPr marL="29654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7pPr>
      <a:lvl8pPr marL="34226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8pPr>
      <a:lvl9pPr marL="38798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521575" y="5221288"/>
            <a:ext cx="148272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8200" b="1" smtClean="0"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defRPr>
            </a:lvl1pPr>
          </a:lstStyle>
          <a:p>
            <a:pPr>
              <a:defRPr/>
            </a:pPr>
            <a:fld id="{87CD5DE1-80F1-43C2-B691-45935F6B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j-lt"/>
          <a:ea typeface="+mj-ea"/>
          <a:cs typeface="+mj-cs"/>
          <a:sym typeface="Goudy Old Style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Goudy Old Style" pitchFamily="18" charset="0"/>
          <a:ea typeface="Goudy Old Style" pitchFamily="18" charset="0"/>
          <a:cs typeface="Goudy Old Style" pitchFamily="18" charset="0"/>
          <a:sym typeface="Goudy Old Style" pitchFamily="18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1pPr>
      <a:lvl2pPr marL="955675" indent="-49847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5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2pPr>
      <a:lvl3pPr marL="1323975" indent="-40957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3pPr>
      <a:lvl4pPr marL="1709738" indent="-45402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4pPr>
      <a:lvl5pPr marL="2051050" indent="-454025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5pPr>
      <a:lvl6pPr marL="25082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6pPr>
      <a:lvl7pPr marL="29654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7pPr>
      <a:lvl8pPr marL="34226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8pPr>
      <a:lvl9pPr marL="3879850" indent="-454025" algn="l" rtl="0" fontAlgn="base" hangingPunct="0">
        <a:spcBef>
          <a:spcPts val="2000"/>
        </a:spcBef>
        <a:spcAft>
          <a:spcPct val="0"/>
        </a:spcAft>
        <a:buSzPct val="90000"/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  <a:sym typeface="Goudy Old Style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EU-IBF8nwSY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9vi7_Z3ENyw&amp;feature=relmf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0k3GTW3ecvo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hyperlink" Target="http://www.youtube.com/watch?v=MNC4FHR4XL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6475" y="0"/>
            <a:ext cx="8137525" cy="1914525"/>
          </a:xfrm>
        </p:spPr>
        <p:txBody>
          <a:bodyPr lIns="0" tIns="0" rIns="0" bIns="0" anchor="b"/>
          <a:lstStyle/>
          <a:p>
            <a:pPr algn="l" eaLnBrk="1">
              <a:lnSpc>
                <a:spcPts val="5000"/>
              </a:lnSpc>
            </a:pPr>
            <a:r>
              <a:rPr lang="en-US" smtClean="0"/>
              <a:t>The Conservative Ascendancy</a:t>
            </a:r>
            <a:endParaRPr lang="en-US" sz="18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13000" y="2884488"/>
            <a:ext cx="6477000" cy="1174750"/>
          </a:xfrm>
        </p:spPr>
        <p:txBody>
          <a:bodyPr lIns="0" tIns="0" rIns="0" bIns="0"/>
          <a:lstStyle/>
          <a:p>
            <a:pPr marL="0" indent="0" eaLnBrk="1">
              <a:lnSpc>
                <a:spcPts val="2600"/>
              </a:lnSpc>
              <a:spcBef>
                <a:spcPct val="0"/>
              </a:spcBef>
              <a:buSzTx/>
              <a:buFontTx/>
              <a:buNone/>
            </a:pPr>
            <a:r>
              <a:rPr lang="en-US" sz="2200" smtClean="0"/>
              <a:t>Cynicism and Optimism in Post-Watergate America</a:t>
            </a:r>
            <a:endParaRPr lang="en-US" sz="1800" smtClean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body" idx="4294967295"/>
          </p:nvPr>
        </p:nvSpPr>
        <p:spPr bwMode="auto">
          <a:xfrm>
            <a:off x="457200" y="152400"/>
            <a:ext cx="5638800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09600" indent="-609600" eaLnBrk="1">
              <a:buSzTx/>
              <a:buFontTx/>
              <a:buNone/>
            </a:pPr>
            <a:r>
              <a:rPr lang="en-US" sz="3200" smtClean="0"/>
              <a:t>Iranian Hostage Crisis</a:t>
            </a:r>
          </a:p>
          <a:p>
            <a:pPr marL="609600" indent="-609600" eaLnBrk="1">
              <a:buSzTx/>
              <a:buFontTx/>
              <a:buNone/>
            </a:pPr>
            <a:r>
              <a:rPr lang="en-US" sz="3200" smtClean="0"/>
              <a:t>	1. Revolution led by Islamic Fundamentalist toppled pro-American Shah Reza Pahlavi.</a:t>
            </a:r>
          </a:p>
          <a:p>
            <a:pPr marL="609600" indent="-609600" eaLnBrk="1">
              <a:buSzTx/>
              <a:buFontTx/>
              <a:buNone/>
            </a:pPr>
            <a:r>
              <a:rPr lang="en-US" sz="3200" smtClean="0"/>
              <a:t>	2. Shah receives cancer treatment in U.S.</a:t>
            </a:r>
          </a:p>
          <a:p>
            <a:pPr marL="609600" indent="-609600" eaLnBrk="1">
              <a:buSzTx/>
              <a:buFontTx/>
              <a:buNone/>
            </a:pPr>
            <a:r>
              <a:rPr lang="en-US" sz="3200" smtClean="0"/>
              <a:t>	3. Revolutionaries take U.S. embassy hostage for 444 days</a:t>
            </a:r>
            <a:endParaRPr lang="en-US" sz="1800" smtClean="0"/>
          </a:p>
        </p:txBody>
      </p:sp>
      <p:pic>
        <p:nvPicPr>
          <p:cNvPr id="12291" name="Picture 2" descr="US_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10000"/>
            <a:ext cx="27241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body" idx="4294967295"/>
          </p:nvPr>
        </p:nvSpPr>
        <p:spPr bwMode="auto">
          <a:xfrm>
            <a:off x="457200" y="304800"/>
            <a:ext cx="822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74688" indent="-674688" defTabSz="868363" eaLnBrk="1">
              <a:lnSpc>
                <a:spcPct val="90000"/>
              </a:lnSpc>
              <a:spcBef>
                <a:spcPts val="1900"/>
              </a:spcBef>
              <a:buFontTx/>
              <a:buChar char="-"/>
            </a:pPr>
            <a:r>
              <a:rPr lang="en-US" sz="2600" smtClean="0"/>
              <a:t>Boycott of 1980 Olympics:  USSR invades Afghanistan</a:t>
            </a:r>
          </a:p>
          <a:p>
            <a:pPr marL="674688" indent="-674688" defTabSz="868363" eaLnBrk="1">
              <a:lnSpc>
                <a:spcPct val="90000"/>
              </a:lnSpc>
              <a:spcBef>
                <a:spcPts val="1900"/>
              </a:spcBef>
              <a:buFontTx/>
              <a:buChar char="-"/>
            </a:pPr>
            <a:r>
              <a:rPr lang="en-US" sz="2600" smtClean="0"/>
              <a:t>Economic Crisis:  </a:t>
            </a:r>
            <a:r>
              <a:rPr lang="en-US" sz="2600" b="1" u="sng" smtClean="0"/>
              <a:t>Stagflation</a:t>
            </a:r>
          </a:p>
          <a:p>
            <a:pPr marL="1466850" lvl="2" indent="-709613" defTabSz="868363" eaLnBrk="1">
              <a:lnSpc>
                <a:spcPct val="90000"/>
              </a:lnSpc>
              <a:spcBef>
                <a:spcPts val="500"/>
              </a:spcBef>
              <a:buFontTx/>
              <a:buAutoNum type="alphaUcPeriod"/>
            </a:pPr>
            <a:r>
              <a:rPr lang="en-US" sz="2600" b="1" smtClean="0"/>
              <a:t>High inflation, slow economic growth, rising unemployment</a:t>
            </a:r>
          </a:p>
          <a:p>
            <a:pPr marL="674688" indent="-674688" defTabSz="868363" eaLnBrk="1">
              <a:lnSpc>
                <a:spcPct val="90000"/>
              </a:lnSpc>
              <a:spcBef>
                <a:spcPts val="1900"/>
              </a:spcBef>
              <a:buFontTx/>
              <a:buChar char="-"/>
            </a:pPr>
            <a:r>
              <a:rPr lang="en-US" sz="2600" smtClean="0"/>
              <a:t>Continued Energy Problems:  OPEC boycott</a:t>
            </a:r>
            <a:endParaRPr lang="en-US" sz="1800" smtClean="0"/>
          </a:p>
        </p:txBody>
      </p:sp>
      <p:pic>
        <p:nvPicPr>
          <p:cNvPr id="13315" name="Picture 2" descr="GasStationLine1974-thumb-468x3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362325"/>
            <a:ext cx="44577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z="4000" smtClean="0"/>
              <a:t>Nuclear Accident:  3 Mile Island</a:t>
            </a:r>
            <a:endParaRPr lang="en-US" sz="1800" smtClean="0"/>
          </a:p>
        </p:txBody>
      </p:sp>
      <p:pic>
        <p:nvPicPr>
          <p:cNvPr id="14339" name="Picture 2" descr="nukes_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8197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/>
            <a:r>
              <a:rPr lang="en-US" sz="4000" b="1" smtClean="0"/>
              <a:t>IV. President Ronald Reagan</a:t>
            </a:r>
            <a:endParaRPr lang="en-US" sz="1800" smtClean="0"/>
          </a:p>
        </p:txBody>
      </p:sp>
      <p:pic>
        <p:nvPicPr>
          <p:cNvPr id="15363" name="Picture 2" descr="Ronald%20Reagan%201680x105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524000"/>
            <a:ext cx="590232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/>
          </p:cNvSpPr>
          <p:nvPr/>
        </p:nvSpPr>
        <p:spPr bwMode="auto">
          <a:xfrm>
            <a:off x="914400" y="5213350"/>
            <a:ext cx="82899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defTabSz="914400"/>
            <a:r>
              <a:rPr lang="en-US" sz="4000"/>
              <a:t>“Government is not the solution to our problems. Government is the problem.” </a:t>
            </a:r>
            <a:endParaRPr 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876300" eaLnBrk="1"/>
            <a:r>
              <a:rPr lang="en-US" sz="4400" smtClean="0"/>
              <a:t>A.	Reagan’s Domestic Policies</a:t>
            </a:r>
            <a:endParaRPr lang="en-US" sz="1800" smtClean="0"/>
          </a:p>
        </p:txBody>
      </p:sp>
      <p:sp>
        <p:nvSpPr>
          <p:cNvPr id="16387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600200"/>
            <a:ext cx="373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39763" indent="-639763" eaLnBrk="1">
              <a:lnSpc>
                <a:spcPct val="90000"/>
              </a:lnSpc>
              <a:buSzTx/>
              <a:buFontTx/>
              <a:buNone/>
            </a:pPr>
            <a:r>
              <a:rPr lang="en-US" sz="3200" b="1" i="1" u="sng" smtClean="0"/>
              <a:t>Reaganomics:  </a:t>
            </a:r>
            <a:r>
              <a:rPr lang="en-US" sz="3200" b="1" i="1" smtClean="0"/>
              <a:t>Supply-side, Trickle-down Economics</a:t>
            </a:r>
          </a:p>
          <a:p>
            <a:pPr marL="639763" indent="-639763" eaLnBrk="1">
              <a:lnSpc>
                <a:spcPct val="90000"/>
              </a:lnSpc>
              <a:buFontTx/>
              <a:buAutoNum type="arabicPeriod"/>
            </a:pPr>
            <a:r>
              <a:rPr lang="en-US" sz="3200" smtClean="0"/>
              <a:t>Cut taxes of wealthy</a:t>
            </a:r>
          </a:p>
          <a:p>
            <a:pPr marL="639763" indent="-639763" eaLnBrk="1">
              <a:lnSpc>
                <a:spcPct val="90000"/>
              </a:lnSpc>
              <a:buSzTx/>
              <a:buFontTx/>
              <a:buAutoNum type="arabicPeriod" startAt="2"/>
            </a:pPr>
            <a:r>
              <a:rPr lang="en-US" sz="3200" smtClean="0"/>
              <a:t>Reinvest in business</a:t>
            </a:r>
          </a:p>
          <a:p>
            <a:pPr marL="492125" lvl="1" indent="0" eaLnBrk="1">
              <a:lnSpc>
                <a:spcPct val="90000"/>
              </a:lnSpc>
              <a:buSzTx/>
              <a:buFontTx/>
              <a:buNone/>
            </a:pPr>
            <a:r>
              <a:rPr lang="en-US" sz="3200" smtClean="0"/>
              <a:t>	- Deregulation</a:t>
            </a:r>
            <a:endParaRPr lang="en-US" sz="1800" smtClean="0"/>
          </a:p>
        </p:txBody>
      </p:sp>
      <p:pic>
        <p:nvPicPr>
          <p:cNvPr id="16388" name="Picture 3" descr="trickle-dow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295400"/>
            <a:ext cx="52387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eaganomics_wor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B.	Balanced Budget?</a:t>
            </a:r>
            <a:endParaRPr lang="en-US" sz="1800" smtClean="0"/>
          </a:p>
        </p:txBody>
      </p:sp>
      <p:sp>
        <p:nvSpPr>
          <p:cNvPr id="19458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247650" y="1735138"/>
            <a:ext cx="3565525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84213" indent="-684213" defTabSz="885825" eaLnBrk="1">
              <a:spcBef>
                <a:spcPts val="1900"/>
              </a:spcBef>
              <a:buFontTx/>
              <a:buAutoNum type="arabicPeriod"/>
            </a:pPr>
            <a:r>
              <a:rPr lang="en-US" sz="2300" smtClean="0"/>
              <a:t>Reduced social welfare programs</a:t>
            </a:r>
          </a:p>
          <a:p>
            <a:pPr marL="684213" indent="-684213" defTabSz="885825" eaLnBrk="1">
              <a:spcBef>
                <a:spcPts val="1900"/>
              </a:spcBef>
              <a:buSzTx/>
              <a:buFontTx/>
              <a:buNone/>
            </a:pPr>
            <a:r>
              <a:rPr lang="en-US" sz="2300" smtClean="0"/>
              <a:t>	- 	Cut welfare, Medicaid, etc.</a:t>
            </a:r>
          </a:p>
          <a:p>
            <a:pPr marL="684213" indent="-684213" defTabSz="885825" eaLnBrk="1">
              <a:spcBef>
                <a:spcPts val="1900"/>
              </a:spcBef>
              <a:buFontTx/>
              <a:buAutoNum type="arabicPeriod" startAt="2"/>
            </a:pPr>
            <a:r>
              <a:rPr lang="en-US" sz="2300" smtClean="0"/>
              <a:t>Cuts to EPA</a:t>
            </a:r>
          </a:p>
          <a:p>
            <a:pPr marL="684213" indent="-684213" defTabSz="885825" eaLnBrk="1">
              <a:spcBef>
                <a:spcPts val="1900"/>
              </a:spcBef>
              <a:buFontTx/>
              <a:buAutoNum type="arabicPeriod" startAt="2"/>
            </a:pPr>
            <a:r>
              <a:rPr lang="en-US" sz="2300" b="1" smtClean="0"/>
              <a:t>Increased spending on defense &amp; military</a:t>
            </a:r>
            <a:r>
              <a:rPr lang="en-US" sz="2300" smtClean="0"/>
              <a:t>:</a:t>
            </a:r>
          </a:p>
          <a:p>
            <a:pPr marL="1063625" lvl="1" indent="-620713" defTabSz="885825" eaLnBrk="1">
              <a:spcBef>
                <a:spcPts val="500"/>
              </a:spcBef>
              <a:buFontTx/>
              <a:buAutoNum type="arabicPeriod"/>
            </a:pPr>
            <a:r>
              <a:rPr lang="en-US" sz="2300" smtClean="0"/>
              <a:t>“STAR WARS” (SDI)</a:t>
            </a:r>
          </a:p>
          <a:p>
            <a:pPr marL="684213" indent="-684213" defTabSz="885825" eaLnBrk="1">
              <a:spcBef>
                <a:spcPts val="1900"/>
              </a:spcBef>
              <a:buFontTx/>
              <a:buAutoNum type="arabicPeriod" startAt="2"/>
            </a:pPr>
            <a:r>
              <a:rPr lang="en-US" sz="2300" smtClean="0"/>
              <a:t>Result:  </a:t>
            </a:r>
            <a:r>
              <a:rPr lang="en-US" sz="2300" b="1" u="sng" smtClean="0"/>
              <a:t>National Debt Rises</a:t>
            </a:r>
            <a:endParaRPr lang="en-US" sz="1800" b="1" u="sng" smtClean="0"/>
          </a:p>
        </p:txBody>
      </p:sp>
      <p:pic>
        <p:nvPicPr>
          <p:cNvPr id="18436" name="Picture 3" descr="jeff1803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1371600"/>
            <a:ext cx="5335587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-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C.	Farm Aid</a:t>
            </a:r>
            <a:endParaRPr lang="en-US" sz="1800" smtClean="0"/>
          </a:p>
        </p:txBody>
      </p:sp>
      <p:sp>
        <p:nvSpPr>
          <p:cNvPr id="19459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3565525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85788" indent="-585788" eaLnBrk="1">
              <a:buFontTx/>
              <a:buAutoNum type="arabicPeriod"/>
            </a:pPr>
            <a:r>
              <a:rPr lang="en-US" sz="2200" smtClean="0"/>
              <a:t>World Wide Recession</a:t>
            </a:r>
          </a:p>
          <a:p>
            <a:pPr marL="585788" indent="-585788" eaLnBrk="1">
              <a:buFontTx/>
              <a:buAutoNum type="arabicPeriod"/>
            </a:pPr>
            <a:r>
              <a:rPr lang="en-US" sz="2200" smtClean="0"/>
              <a:t>Gov’t provides subsidies to help farmers</a:t>
            </a:r>
          </a:p>
          <a:p>
            <a:pPr marL="585788" indent="-585788" eaLnBrk="1">
              <a:buFontTx/>
              <a:buAutoNum type="arabicPeriod"/>
            </a:pPr>
            <a:r>
              <a:rPr lang="en-US" sz="2200" smtClean="0"/>
              <a:t>Deficit grows</a:t>
            </a:r>
            <a:endParaRPr lang="en-US" sz="1800" smtClean="0"/>
          </a:p>
        </p:txBody>
      </p:sp>
      <p:pic>
        <p:nvPicPr>
          <p:cNvPr id="19460" name="Picture 3" descr="farmaid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67000"/>
            <a:ext cx="47625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 descr="02ShrimpPondWas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D.	Immigration</a:t>
            </a:r>
            <a:endParaRPr lang="en-US" sz="1800" smtClean="0"/>
          </a:p>
        </p:txBody>
      </p:sp>
      <p:sp>
        <p:nvSpPr>
          <p:cNvPr id="20483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3429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lnSpc>
                <a:spcPct val="90000"/>
              </a:lnSpc>
              <a:buSzTx/>
              <a:buFontTx/>
              <a:buNone/>
            </a:pPr>
            <a:r>
              <a:rPr lang="en-US" sz="3200" b="1" smtClean="0"/>
              <a:t>- </a:t>
            </a:r>
            <a:r>
              <a:rPr lang="en-US" sz="3200" b="1" u="sng" smtClean="0"/>
              <a:t>Immigration Reform and  Control Act</a:t>
            </a:r>
            <a:r>
              <a:rPr lang="en-US" sz="3200" u="sng" smtClean="0"/>
              <a:t> </a:t>
            </a:r>
            <a:r>
              <a:rPr lang="en-US" sz="3200" smtClean="0"/>
              <a:t>(1986) - Forbade employers from hiring illegal immigrants, but </a:t>
            </a:r>
            <a:r>
              <a:rPr lang="en-US" sz="3200" b="1" smtClean="0"/>
              <a:t>offered amnesty for many illegal immigrants </a:t>
            </a:r>
            <a:endParaRPr lang="en-US" sz="1800" b="1" smtClean="0"/>
          </a:p>
        </p:txBody>
      </p:sp>
      <p:pic>
        <p:nvPicPr>
          <p:cNvPr id="20484" name="Picture 3" descr="immigrants-wor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447800"/>
            <a:ext cx="5095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z="4000" smtClean="0"/>
              <a:t>Reagan’s Foreign Policy</a:t>
            </a:r>
            <a:endParaRPr lang="en-US" sz="1800" smtClean="0"/>
          </a:p>
        </p:txBody>
      </p:sp>
      <p:sp>
        <p:nvSpPr>
          <p:cNvPr id="22530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3550"/>
            <a:ext cx="7313613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09600" indent="-609600" eaLnBrk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Questioning Détente?</a:t>
            </a:r>
          </a:p>
          <a:p>
            <a:pPr marL="609600" indent="-609600" eaLnBrk="1">
              <a:lnSpc>
                <a:spcPct val="90000"/>
              </a:lnSpc>
              <a:buSzTx/>
              <a:buFontTx/>
              <a:buNone/>
            </a:pPr>
            <a:r>
              <a:rPr lang="en-US" smtClean="0"/>
              <a:t>B.	Central America (Reagan Doctrine)</a:t>
            </a:r>
          </a:p>
          <a:p>
            <a:pPr marL="609600" indent="-609600" eaLnBrk="1">
              <a:lnSpc>
                <a:spcPct val="90000"/>
              </a:lnSpc>
              <a:buSzTx/>
              <a:buFontTx/>
              <a:buNone/>
            </a:pPr>
            <a:r>
              <a:rPr lang="en-US" smtClean="0"/>
              <a:t>	1.	</a:t>
            </a:r>
            <a:r>
              <a:rPr lang="en-US" u="sng" smtClean="0"/>
              <a:t>El Salvador</a:t>
            </a:r>
            <a:r>
              <a:rPr lang="en-US" smtClean="0"/>
              <a:t>:  Sent $ and advisers help back anti-communist forces</a:t>
            </a:r>
          </a:p>
          <a:p>
            <a:pPr marL="609600" indent="-609600" eaLnBrk="1">
              <a:lnSpc>
                <a:spcPct val="90000"/>
              </a:lnSpc>
              <a:buSzTx/>
              <a:buFontTx/>
              <a:buNone/>
            </a:pPr>
            <a:r>
              <a:rPr lang="en-US" smtClean="0"/>
              <a:t>	2.	</a:t>
            </a:r>
            <a:r>
              <a:rPr lang="en-US" u="sng" smtClean="0"/>
              <a:t>Nicaragua</a:t>
            </a:r>
            <a:r>
              <a:rPr lang="en-US" smtClean="0"/>
              <a:t> – U.S. supports 			Contras fighting Cuban backed 		Sandinistas (unknown to 				Congress)</a:t>
            </a:r>
          </a:p>
          <a:p>
            <a:pPr marL="609600" indent="-609600" eaLnBrk="1">
              <a:lnSpc>
                <a:spcPct val="90000"/>
              </a:lnSpc>
              <a:buSzTx/>
              <a:buFontTx/>
              <a:buNone/>
            </a:pPr>
            <a:r>
              <a:rPr lang="en-US" smtClean="0"/>
              <a:t>			a.	Congress cuts off aid</a:t>
            </a:r>
          </a:p>
          <a:p>
            <a:pPr marL="609600" indent="-609600" eaLnBrk="1">
              <a:lnSpc>
                <a:spcPct val="90000"/>
              </a:lnSpc>
              <a:buSzTx/>
              <a:buFontTx/>
              <a:buNone/>
            </a:pPr>
            <a:r>
              <a:rPr lang="en-US" sz="1800" smtClean="0"/>
              <a:t>C. Covert CIA actions support pro-U.S. governments and fight left-leaning gov’ts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/>
            <a:r>
              <a:rPr lang="en-US" smtClean="0"/>
              <a:t>I. Nixon’s Legacy</a:t>
            </a:r>
            <a:endParaRPr lang="en-US" sz="1800" smtClean="0"/>
          </a:p>
        </p:txBody>
      </p:sp>
      <p:sp>
        <p:nvSpPr>
          <p:cNvPr id="4099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314325" y="1735138"/>
            <a:ext cx="8480425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lnSpc>
                <a:spcPct val="80000"/>
              </a:lnSpc>
              <a:buSzTx/>
              <a:buFontTx/>
              <a:buNone/>
            </a:pPr>
            <a:r>
              <a:rPr lang="en-US" sz="2800" i="1" smtClean="0"/>
              <a:t>A.</a:t>
            </a:r>
            <a:r>
              <a:rPr lang="en-US" sz="2800" i="1" u="sng" smtClean="0"/>
              <a:t> New Federalism</a:t>
            </a:r>
            <a:r>
              <a:rPr lang="en-US" sz="2800" smtClean="0"/>
              <a:t> : Give states more control over the use of federal aid</a:t>
            </a:r>
          </a:p>
          <a:p>
            <a:pPr marL="1038225" lvl="1" indent="-581025" eaLnBrk="1">
              <a:lnSpc>
                <a:spcPct val="80000"/>
              </a:lnSpc>
              <a:spcBef>
                <a:spcPts val="600"/>
              </a:spcBef>
            </a:pPr>
            <a:r>
              <a:rPr lang="en-US" sz="2800" smtClean="0"/>
              <a:t>- Nixon wanted to scale back New Deal and Great Society programs</a:t>
            </a:r>
          </a:p>
          <a:p>
            <a:pPr eaLnBrk="1">
              <a:lnSpc>
                <a:spcPct val="80000"/>
              </a:lnSpc>
              <a:buSzTx/>
              <a:buFontTx/>
              <a:buNone/>
            </a:pPr>
            <a:r>
              <a:rPr lang="en-US" sz="2800" b="1" smtClean="0"/>
              <a:t>B. “Southern Strategy”</a:t>
            </a:r>
            <a:r>
              <a:rPr lang="en-US" sz="2800" smtClean="0"/>
              <a:t> – wooed southern voters away from Democratic party</a:t>
            </a:r>
          </a:p>
          <a:p>
            <a:pPr eaLnBrk="1">
              <a:lnSpc>
                <a:spcPct val="80000"/>
              </a:lnSpc>
              <a:buSzTx/>
              <a:buFontTx/>
              <a:buNone/>
            </a:pPr>
            <a:r>
              <a:rPr lang="en-US" sz="2800" b="1" smtClean="0"/>
              <a:t>C. </a:t>
            </a:r>
            <a:r>
              <a:rPr lang="en-US" sz="2800" i="1" smtClean="0"/>
              <a:t>Détente</a:t>
            </a:r>
            <a:r>
              <a:rPr lang="en-US" sz="2800" smtClean="0"/>
              <a:t>: an ease or a relaxation in tensions between the U.S. and USSR (arms limitation, relative security, etc.)</a:t>
            </a:r>
          </a:p>
          <a:p>
            <a:pPr eaLnBrk="1">
              <a:lnSpc>
                <a:spcPct val="80000"/>
              </a:lnSpc>
              <a:buSzTx/>
              <a:buFontTx/>
              <a:buNone/>
            </a:pPr>
            <a:r>
              <a:rPr lang="en-US" sz="2800" smtClean="0"/>
              <a:t>D. </a:t>
            </a:r>
            <a:r>
              <a:rPr lang="en-US" sz="2800" b="1" smtClean="0"/>
              <a:t>Watergate </a:t>
            </a:r>
            <a:r>
              <a:rPr lang="en-US" sz="2800" smtClean="0"/>
              <a:t>– Cynicism and Distrust toward government; new campaign finance regulations</a:t>
            </a:r>
            <a:endParaRPr lang="en-US" sz="1800" smtClean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C.	Middle East</a:t>
            </a:r>
            <a:endParaRPr lang="en-US" sz="1800" smtClean="0"/>
          </a:p>
        </p:txBody>
      </p:sp>
      <p:sp>
        <p:nvSpPr>
          <p:cNvPr id="22531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3565525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69925" indent="-669925" eaLnBrk="1">
              <a:buFontTx/>
              <a:buAutoNum type="arabicPeriod"/>
            </a:pPr>
            <a:r>
              <a:rPr lang="en-US" sz="2200" u="sng" smtClean="0"/>
              <a:t>Rise of terrorism</a:t>
            </a:r>
            <a:r>
              <a:rPr lang="en-US" sz="2200" smtClean="0"/>
              <a:t> in 1980’s  to promote political and Islamist (fundamentalist) causes</a:t>
            </a:r>
          </a:p>
          <a:p>
            <a:pPr marL="669925" indent="-669925" eaLnBrk="1">
              <a:buFontTx/>
              <a:buAutoNum type="arabicPeriod"/>
            </a:pPr>
            <a:r>
              <a:rPr lang="en-US" sz="2200" u="sng" smtClean="0"/>
              <a:t>Lebanon:</a:t>
            </a:r>
            <a:r>
              <a:rPr lang="en-US" sz="2200" smtClean="0"/>
              <a:t> 1983 U.S. marines killed by bomb laden truck into their barracks</a:t>
            </a:r>
            <a:endParaRPr lang="en-US" sz="1800" smtClean="0"/>
          </a:p>
        </p:txBody>
      </p:sp>
      <p:pic>
        <p:nvPicPr>
          <p:cNvPr id="22532" name="Picture 3" descr="324-13web-beirut-bombing-min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9738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366713" y="46038"/>
            <a:ext cx="822801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z="4000" smtClean="0"/>
              <a:t>Reagan’s Second Term 1985-1989</a:t>
            </a:r>
            <a:endParaRPr lang="en-US" sz="1800" smtClean="0"/>
          </a:p>
        </p:txBody>
      </p:sp>
      <p:sp>
        <p:nvSpPr>
          <p:cNvPr id="23555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735138"/>
            <a:ext cx="447992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0713" indent="-620713" eaLnBrk="1">
              <a:buFontTx/>
              <a:buAutoNum type="alphaUcPeriod"/>
            </a:pPr>
            <a:r>
              <a:rPr lang="en-US" sz="2200" smtClean="0"/>
              <a:t>Economics</a:t>
            </a:r>
          </a:p>
          <a:p>
            <a:pPr marL="620713" indent="-620713" eaLnBrk="1">
              <a:buSzTx/>
              <a:buFontTx/>
              <a:buNone/>
            </a:pPr>
            <a:r>
              <a:rPr lang="en-US" sz="2200" smtClean="0"/>
              <a:t>	1.	Uneven distribution of wealth</a:t>
            </a:r>
          </a:p>
          <a:p>
            <a:pPr marL="620713" indent="-620713" eaLnBrk="1">
              <a:buSzTx/>
              <a:buFontTx/>
              <a:buNone/>
            </a:pPr>
            <a:r>
              <a:rPr lang="en-US" sz="2200" smtClean="0"/>
              <a:t>	2.	Tax cuts for 60% of Americans</a:t>
            </a:r>
          </a:p>
          <a:p>
            <a:pPr marL="620713" indent="-620713" eaLnBrk="1">
              <a:buSzTx/>
              <a:buFontTx/>
              <a:buNone/>
            </a:pPr>
            <a:r>
              <a:rPr lang="en-US" sz="2200" smtClean="0"/>
              <a:t>	3.	Favor the Rich</a:t>
            </a:r>
          </a:p>
          <a:p>
            <a:pPr marL="620713" indent="-620713" eaLnBrk="1">
              <a:buSzTx/>
              <a:buFontTx/>
              <a:buNone/>
            </a:pPr>
            <a:r>
              <a:rPr lang="en-US" sz="2200" smtClean="0"/>
              <a:t>	</a:t>
            </a:r>
            <a:endParaRPr lang="en-US" sz="1800" smtClean="0"/>
          </a:p>
        </p:txBody>
      </p:sp>
      <p:pic>
        <p:nvPicPr>
          <p:cNvPr id="23556" name="Picture 3" descr="060601-yuppiehandbook0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990600"/>
            <a:ext cx="4149725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body" idx="4294967295"/>
          </p:nvPr>
        </p:nvSpPr>
        <p:spPr bwMode="auto">
          <a:xfrm>
            <a:off x="228600" y="228600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buSzTx/>
              <a:buFontTx/>
              <a:buNone/>
            </a:pPr>
            <a:r>
              <a:rPr lang="en-US" smtClean="0"/>
              <a:t>4.	Cut federal programs</a:t>
            </a:r>
            <a:endParaRPr lang="en-US" sz="1800" smtClean="0"/>
          </a:p>
        </p:txBody>
      </p:sp>
      <p:pic>
        <p:nvPicPr>
          <p:cNvPr id="24579" name="Picture 2" descr="lpp43_welf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 descr="welfa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219200"/>
            <a:ext cx="5630862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384175"/>
            <a:ext cx="731361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B.	Iran Contra Affair</a:t>
            </a:r>
            <a:endParaRPr lang="en-US" sz="1800" smtClean="0"/>
          </a:p>
        </p:txBody>
      </p:sp>
      <p:sp>
        <p:nvSpPr>
          <p:cNvPr id="25603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3565525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69925" indent="-669925" eaLnBrk="1">
              <a:lnSpc>
                <a:spcPct val="70000"/>
              </a:lnSpc>
              <a:buFontTx/>
              <a:buAutoNum type="arabicPeriod"/>
            </a:pPr>
            <a:r>
              <a:rPr lang="en-US" sz="2200" smtClean="0"/>
              <a:t>Sold weapons to Iran in exchange for Iranian help to release hostages in Lebanon</a:t>
            </a:r>
          </a:p>
          <a:p>
            <a:pPr marL="669925" indent="-669925" eaLnBrk="1">
              <a:lnSpc>
                <a:spcPct val="70000"/>
              </a:lnSpc>
              <a:buFontTx/>
              <a:buAutoNum type="arabicPeriod"/>
            </a:pPr>
            <a:r>
              <a:rPr lang="en-US" sz="2200" smtClean="0"/>
              <a:t>$ from sale given to Contras to fight leftist Sandinistas in Nicaragua</a:t>
            </a:r>
          </a:p>
          <a:p>
            <a:pPr marL="669925" indent="-669925" eaLnBrk="1">
              <a:lnSpc>
                <a:spcPct val="70000"/>
              </a:lnSpc>
              <a:buFontTx/>
              <a:buAutoNum type="arabicPeriod"/>
            </a:pPr>
            <a:r>
              <a:rPr lang="en-US" sz="2200" smtClean="0"/>
              <a:t>Congressional committee cleared Reagan</a:t>
            </a:r>
          </a:p>
          <a:p>
            <a:pPr marL="669925" indent="-669925" eaLnBrk="1">
              <a:lnSpc>
                <a:spcPct val="70000"/>
              </a:lnSpc>
              <a:buFontTx/>
              <a:buAutoNum type="arabicPeriod"/>
            </a:pPr>
            <a:r>
              <a:rPr lang="en-US" sz="2200" smtClean="0"/>
              <a:t>Col. Oliver North and CIA operatives found guilty</a:t>
            </a:r>
            <a:endParaRPr lang="en-US" sz="1800" smtClean="0"/>
          </a:p>
        </p:txBody>
      </p:sp>
      <p:pic>
        <p:nvPicPr>
          <p:cNvPr id="25604" name="Picture 3" descr="IranContraTimeCo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52538"/>
            <a:ext cx="4259262" cy="560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C.	Glasnost and Perestroika</a:t>
            </a:r>
            <a:endParaRPr lang="en-US" sz="1800" smtClean="0"/>
          </a:p>
        </p:txBody>
      </p:sp>
      <p:sp>
        <p:nvSpPr>
          <p:cNvPr id="27650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5629275" y="1295400"/>
            <a:ext cx="3514725" cy="5551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09600" indent="-609600" eaLnBrk="1">
              <a:buFontTx/>
              <a:buAutoNum type="arabicPeriod"/>
              <a:defRPr/>
            </a:pPr>
            <a:r>
              <a:rPr lang="en-US" dirty="0" smtClean="0"/>
              <a:t>Tough stand against communism and increased defense measures forced Soviets to raise its on military spending</a:t>
            </a:r>
          </a:p>
          <a:p>
            <a:pPr marL="1101725" lvl="1" indent="-609600" eaLnBrk="1">
              <a:buFont typeface="Arial" pitchFamily="34" charset="0"/>
              <a:buChar char="•"/>
              <a:defRPr/>
            </a:pPr>
            <a:r>
              <a:rPr lang="en-US" i="1" dirty="0" smtClean="0"/>
              <a:t>“Mr. </a:t>
            </a:r>
            <a:r>
              <a:rPr lang="en-US" i="1" dirty="0" err="1" smtClean="0"/>
              <a:t>Gorbochev</a:t>
            </a:r>
            <a:r>
              <a:rPr lang="en-US" i="1" dirty="0" smtClean="0"/>
              <a:t>, tear down this wall!”</a:t>
            </a:r>
          </a:p>
          <a:p>
            <a:pPr marL="457200" indent="-457200" eaLnBrk="1">
              <a:buFont typeface="+mj-lt"/>
              <a:buAutoNum type="arabicPeriod"/>
              <a:defRPr/>
            </a:pPr>
            <a:r>
              <a:rPr lang="en-US" dirty="0" err="1" smtClean="0"/>
              <a:t>Gorbochev</a:t>
            </a:r>
            <a:r>
              <a:rPr lang="en-US" dirty="0" smtClean="0"/>
              <a:t> pursued policies of Glasnost and Perestroika to encourage political and economic reform in Soviet Union.</a:t>
            </a:r>
          </a:p>
          <a:p>
            <a:pPr marL="0" indent="0" eaLnBrk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6628" name="Picture 3" descr="reagan-wall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888"/>
            <a:ext cx="5629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D.	Apartheid in South Africa</a:t>
            </a:r>
            <a:endParaRPr lang="en-US" sz="1800" smtClean="0"/>
          </a:p>
        </p:txBody>
      </p:sp>
      <p:sp>
        <p:nvSpPr>
          <p:cNvPr id="27651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buSzTx/>
              <a:buFontTx/>
              <a:buNone/>
            </a:pPr>
            <a:r>
              <a:rPr lang="en-US" smtClean="0"/>
              <a:t>1.	Strict economic sanctions until apartheid ended.</a:t>
            </a:r>
            <a:endParaRPr lang="en-US" sz="1800" smtClean="0"/>
          </a:p>
        </p:txBody>
      </p:sp>
      <p:pic>
        <p:nvPicPr>
          <p:cNvPr id="27652" name="Picture 3" descr="southafricangir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5530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1011238" y="76200"/>
            <a:ext cx="7313612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E.	Rise of the Christian Right</a:t>
            </a:r>
            <a:endParaRPr lang="en-US" sz="1800" smtClean="0"/>
          </a:p>
        </p:txBody>
      </p:sp>
      <p:sp>
        <p:nvSpPr>
          <p:cNvPr id="28675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025525"/>
            <a:ext cx="57150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buFontTx/>
              <a:buChar char="•"/>
            </a:pPr>
            <a:r>
              <a:rPr lang="en-US" dirty="0" smtClean="0"/>
              <a:t>Individuals like Jerry </a:t>
            </a:r>
            <a:r>
              <a:rPr lang="en-US" dirty="0" err="1" smtClean="0"/>
              <a:t>Falwell</a:t>
            </a:r>
            <a:r>
              <a:rPr lang="en-US" dirty="0" smtClean="0"/>
              <a:t> and Pat Robertson, along with groups such as Moral Majority, push Republicans to pander to Christian fundamentalists, who became an important and essential conservative constituency. </a:t>
            </a:r>
          </a:p>
        </p:txBody>
      </p:sp>
      <p:pic>
        <p:nvPicPr>
          <p:cNvPr id="28676" name="Picture 3" descr="73915260_op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 descr="christian_protesto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857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5" descr="swaggart_jimmy_televangelist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65125" eaLnBrk="1"/>
            <a:endParaRPr lang="en-US" sz="1600" smtClean="0"/>
          </a:p>
        </p:txBody>
      </p:sp>
      <p:sp>
        <p:nvSpPr>
          <p:cNvPr id="30722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457200" y="685800"/>
            <a:ext cx="40386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85775" indent="-485775" eaLnBrk="1">
              <a:lnSpc>
                <a:spcPct val="90000"/>
              </a:lnSpc>
              <a:buSzTx/>
              <a:buFontTx/>
              <a:buNone/>
            </a:pPr>
            <a:r>
              <a:rPr lang="en-US" sz="2200" b="1" u="sng" smtClean="0"/>
              <a:t>Trends in Government 1960-1980</a:t>
            </a:r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200" smtClean="0"/>
              <a:t>Welfare:</a:t>
            </a:r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endParaRPr lang="en-US" sz="2200" smtClean="0"/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200" smtClean="0"/>
              <a:t>Cold War:</a:t>
            </a:r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endParaRPr lang="en-US" sz="2200" smtClean="0"/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200" smtClean="0"/>
              <a:t>Size of Government:</a:t>
            </a:r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endParaRPr lang="en-US" sz="2200" smtClean="0"/>
          </a:p>
          <a:p>
            <a:pPr marL="485775" indent="-485775" eaLnBrk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200" smtClean="0"/>
              <a:t>Tax Burden:</a:t>
            </a:r>
            <a:endParaRPr lang="en-US" sz="1800" smtClean="0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4648200" y="685800"/>
            <a:ext cx="4038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marL="500063" indent="-500063" defTabSz="914400">
              <a:lnSpc>
                <a:spcPct val="90000"/>
              </a:lnSpc>
              <a:spcBef>
                <a:spcPts val="2000"/>
              </a:spcBef>
            </a:pPr>
            <a:r>
              <a:rPr lang="en-US" sz="2200" b="1" u="sng"/>
              <a:t>President Ronald Reagan 1981-1989</a:t>
            </a:r>
          </a:p>
          <a:p>
            <a:pPr marL="500063" indent="-500063" defTabSz="914400">
              <a:lnSpc>
                <a:spcPct val="90000"/>
              </a:lnSpc>
              <a:spcBef>
                <a:spcPts val="2000"/>
              </a:spcBef>
              <a:buSzPct val="90000"/>
              <a:buFontTx/>
              <a:buBlip>
                <a:blip r:embed="rId2"/>
              </a:buBlip>
            </a:pPr>
            <a:r>
              <a:rPr lang="en-US" sz="2200"/>
              <a:t>Limit Welfare programs: stress self-reliance</a:t>
            </a:r>
          </a:p>
          <a:p>
            <a:pPr marL="500063" indent="-500063" defTabSz="914400">
              <a:lnSpc>
                <a:spcPct val="90000"/>
              </a:lnSpc>
              <a:spcBef>
                <a:spcPts val="2000"/>
              </a:spcBef>
              <a:buSzPct val="90000"/>
              <a:buFontTx/>
              <a:buBlip>
                <a:blip r:embed="rId2"/>
              </a:buBlip>
            </a:pPr>
            <a:r>
              <a:rPr lang="en-US" sz="2200"/>
              <a:t>Confrontation with communism to end Cold War</a:t>
            </a:r>
          </a:p>
          <a:p>
            <a:pPr marL="500063" indent="-500063" defTabSz="914400">
              <a:lnSpc>
                <a:spcPct val="90000"/>
              </a:lnSpc>
              <a:spcBef>
                <a:spcPts val="2000"/>
              </a:spcBef>
              <a:buSzPct val="90000"/>
              <a:buFontTx/>
              <a:buBlip>
                <a:blip r:embed="rId2"/>
              </a:buBlip>
            </a:pPr>
            <a:r>
              <a:rPr lang="en-US" sz="2200"/>
              <a:t>Reduce government size and power</a:t>
            </a:r>
          </a:p>
          <a:p>
            <a:pPr marL="500063" indent="-500063" defTabSz="914400">
              <a:lnSpc>
                <a:spcPct val="90000"/>
              </a:lnSpc>
              <a:spcBef>
                <a:spcPts val="2000"/>
              </a:spcBef>
              <a:buSzPct val="90000"/>
              <a:buFontTx/>
              <a:buBlip>
                <a:blip r:embed="rId2"/>
              </a:buBlip>
            </a:pPr>
            <a:r>
              <a:rPr lang="en-US" sz="2200"/>
              <a:t>Reduce tax burden  for the wealthy by cutting taxes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utoUpdateAnimBg="0"/>
      <p:bldP spid="30722" grpId="0" build="p" autoUpdateAnimBg="0"/>
      <p:bldP spid="30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/>
            <a:r>
              <a:rPr lang="en-US" smtClean="0"/>
              <a:t>“A Conservative Revolution?”</a:t>
            </a:r>
            <a:endParaRPr lang="en-US" sz="1800" smtClean="0"/>
          </a:p>
        </p:txBody>
      </p:sp>
      <p:pic>
        <p:nvPicPr>
          <p:cNvPr id="30723" name="Picture 2" descr="Conservative.jpg Conservative image by princessriss_20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667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 descr="Ronald_Wilson_Reagan_Cowboy_Po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952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/>
            <a:r>
              <a:rPr lang="en-US" smtClean="0"/>
              <a:t>George H. W. Bush (1989-1993)</a:t>
            </a:r>
            <a:endParaRPr lang="en-US" sz="1800" smtClean="0"/>
          </a:p>
        </p:txBody>
      </p:sp>
      <p:pic>
        <p:nvPicPr>
          <p:cNvPr id="31747" name="Picture 2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17663"/>
            <a:ext cx="532606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II.	Ford Presidency</a:t>
            </a:r>
            <a:endParaRPr lang="en-US" sz="180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600200"/>
            <a:ext cx="3505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09600" indent="-609600" eaLnBrk="1">
              <a:buFontTx/>
              <a:buAutoNum type="alphaUcPeriod"/>
            </a:pPr>
            <a:r>
              <a:rPr lang="en-US" smtClean="0"/>
              <a:t>Nixon’s Pardon- “end the national nightmare”?</a:t>
            </a:r>
          </a:p>
          <a:p>
            <a:pPr marL="762000" lvl="1" indent="-304800" eaLnBrk="1">
              <a:spcBef>
                <a:spcPts val="600"/>
              </a:spcBef>
              <a:buFontTx/>
              <a:buAutoNum type="arabicPeriod"/>
            </a:pPr>
            <a:r>
              <a:rPr lang="en-US" sz="2200" smtClean="0"/>
              <a:t>Others Jailed</a:t>
            </a:r>
          </a:p>
          <a:p>
            <a:pPr marL="762000" lvl="1" indent="-304800" eaLnBrk="1">
              <a:spcBef>
                <a:spcPts val="600"/>
              </a:spcBef>
              <a:buFontTx/>
              <a:buAutoNum type="arabicPeriod" startAt="2"/>
            </a:pPr>
            <a:r>
              <a:rPr lang="en-US" sz="2200" smtClean="0"/>
              <a:t>Public distrust of </a:t>
            </a:r>
          </a:p>
          <a:p>
            <a:pPr marL="762000" lvl="1" indent="-304800" eaLnBrk="1">
              <a:spcBef>
                <a:spcPts val="600"/>
              </a:spcBef>
              <a:buSzTx/>
              <a:buFontTx/>
              <a:buNone/>
            </a:pPr>
            <a:r>
              <a:rPr lang="en-US" sz="2200" smtClean="0"/>
              <a:t>	government</a:t>
            </a:r>
          </a:p>
          <a:p>
            <a:pPr marL="762000" lvl="1" indent="-304800" eaLnBrk="1">
              <a:spcBef>
                <a:spcPts val="600"/>
              </a:spcBef>
              <a:buSzTx/>
              <a:buFontTx/>
              <a:buNone/>
            </a:pPr>
            <a:r>
              <a:rPr lang="en-US" sz="2200" smtClean="0"/>
              <a:t>	</a:t>
            </a:r>
            <a:endParaRPr lang="en-US" sz="1800" smtClean="0"/>
          </a:p>
        </p:txBody>
      </p:sp>
      <p:pic>
        <p:nvPicPr>
          <p:cNvPr id="5124" name="Picture 3" descr="ford-pardons-nixon-h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638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/>
            <a:r>
              <a:rPr lang="en-US" smtClean="0"/>
              <a:t>Foreign Policy</a:t>
            </a:r>
            <a:endParaRPr lang="en-US" sz="1800" smtClean="0"/>
          </a:p>
        </p:txBody>
      </p:sp>
      <p:sp>
        <p:nvSpPr>
          <p:cNvPr id="32771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eaLnBrk="1"/>
            <a:r>
              <a:rPr lang="en-US" smtClean="0"/>
              <a:t>Collapse of Soviet Union &amp; End of Cold War</a:t>
            </a:r>
          </a:p>
          <a:p>
            <a:pPr marL="920750" lvl="1" indent="-463550" eaLnBrk="1"/>
            <a:r>
              <a:rPr lang="en-US" b="1" smtClean="0"/>
              <a:t>Fall of Berlin Wall</a:t>
            </a:r>
          </a:p>
          <a:p>
            <a:pPr eaLnBrk="1"/>
            <a:r>
              <a:rPr lang="en-US" smtClean="0"/>
              <a:t>Invasion of Panama and ouster of Manuel Noriega</a:t>
            </a:r>
          </a:p>
          <a:p>
            <a:pPr eaLnBrk="1"/>
            <a:r>
              <a:rPr lang="en-US" b="1" smtClean="0"/>
              <a:t>Persian Gulf War</a:t>
            </a:r>
          </a:p>
          <a:p>
            <a:pPr marL="920750" lvl="1" indent="-463550" eaLnBrk="1">
              <a:buFontTx/>
              <a:buBlip>
                <a:blip r:embed="rId2"/>
              </a:buBlip>
            </a:pPr>
            <a:r>
              <a:rPr lang="en-US" smtClean="0"/>
              <a:t>Iraq invaded Kuwait</a:t>
            </a:r>
          </a:p>
          <a:p>
            <a:pPr marL="920750" lvl="1" indent="-463550" eaLnBrk="1">
              <a:buFontTx/>
              <a:buBlip>
                <a:blip r:embed="rId2"/>
              </a:buBlip>
            </a:pPr>
            <a:r>
              <a:rPr lang="en-US" smtClean="0"/>
              <a:t>Operation Desert Shield/Storm – bombing campaign against Iraq, followed by ground troops in Kuwait to defeat Saddam Hussein. </a:t>
            </a:r>
            <a:endParaRPr 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/>
            <a:r>
              <a:rPr lang="en-US" smtClean="0"/>
              <a:t>Domestic Issues</a:t>
            </a:r>
            <a:endParaRPr lang="en-US" sz="1800" smtClean="0"/>
          </a:p>
        </p:txBody>
      </p:sp>
      <p:sp>
        <p:nvSpPr>
          <p:cNvPr id="33795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eaLnBrk="1"/>
            <a:r>
              <a:rPr lang="en-US" b="1" u="sng" smtClean="0"/>
              <a:t>Americans with Disabilities Act </a:t>
            </a:r>
            <a:r>
              <a:rPr lang="en-US" smtClean="0"/>
              <a:t>– outlaws discrimination against people with disabilities and requires reasonable accommodations be made for them.</a:t>
            </a:r>
          </a:p>
          <a:p>
            <a:pPr eaLnBrk="1"/>
            <a:r>
              <a:rPr lang="en-US" smtClean="0"/>
              <a:t>Economic slump</a:t>
            </a:r>
          </a:p>
          <a:p>
            <a:pPr marL="920750" lvl="1" indent="-463550" eaLnBrk="1">
              <a:buFontTx/>
              <a:buBlip>
                <a:blip r:embed="rId2"/>
              </a:buBlip>
            </a:pPr>
            <a:r>
              <a:rPr lang="en-US" smtClean="0"/>
              <a:t>Forced to raise taxes, violating a campaign slogan (“Read my lips: no new taxes.”)</a:t>
            </a:r>
            <a:endParaRPr 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/>
            <a:r>
              <a:rPr lang="en-US" smtClean="0"/>
              <a:t>Bill Clinton (1993-2001)</a:t>
            </a:r>
            <a:endParaRPr lang="en-US" sz="1800" smtClean="0"/>
          </a:p>
        </p:txBody>
      </p:sp>
      <p:pic>
        <p:nvPicPr>
          <p:cNvPr id="34819" name="Picture 2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536700"/>
            <a:ext cx="354806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body" idx="4294967295"/>
          </p:nvPr>
        </p:nvSpPr>
        <p:spPr bwMode="auto">
          <a:xfrm>
            <a:off x="0" y="1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eaLnBrk="1"/>
            <a:r>
              <a:rPr lang="en-US" dirty="0" smtClean="0"/>
              <a:t>“New Democrat” – More moderate</a:t>
            </a:r>
          </a:p>
          <a:p>
            <a:pPr eaLnBrk="1"/>
            <a:r>
              <a:rPr lang="en-US" dirty="0" smtClean="0"/>
              <a:t>Failed health care overhaul</a:t>
            </a:r>
          </a:p>
          <a:p>
            <a:pPr eaLnBrk="1"/>
            <a:r>
              <a:rPr lang="en-US" dirty="0" smtClean="0"/>
              <a:t>Oversaw period of economic growth and tech innovation</a:t>
            </a:r>
          </a:p>
          <a:p>
            <a:pPr eaLnBrk="1"/>
            <a:r>
              <a:rPr lang="en-US" dirty="0" smtClean="0"/>
              <a:t>Midterm Elections - Conservative Backlash, “New Right” – cut taxes, scale back welfare</a:t>
            </a:r>
          </a:p>
          <a:p>
            <a:pPr marL="920750" lvl="1" indent="-463550" eaLnBrk="1"/>
            <a:r>
              <a:rPr lang="en-US" dirty="0" smtClean="0"/>
              <a:t>Newt Gingrich’s “Contract with America”</a:t>
            </a:r>
          </a:p>
          <a:p>
            <a:pPr eaLnBrk="1"/>
            <a:r>
              <a:rPr lang="en-US" dirty="0" smtClean="0"/>
              <a:t>Balance Budget and Surplus</a:t>
            </a:r>
          </a:p>
          <a:p>
            <a:pPr eaLnBrk="1"/>
            <a:r>
              <a:rPr lang="en-US" dirty="0" smtClean="0"/>
              <a:t>Terrorism - Oklahoma City, WTC, ’96 Olympics, </a:t>
            </a:r>
            <a:r>
              <a:rPr lang="en-US" i="1" dirty="0" smtClean="0"/>
              <a:t>USS Cole</a:t>
            </a:r>
          </a:p>
          <a:p>
            <a:pPr eaLnBrk="1"/>
            <a:r>
              <a:rPr lang="en-US" dirty="0" smtClean="0"/>
              <a:t>Foreign Policy - Somalia; Genocide in Rwanda; Bosnia &amp; Kosovo (Ethnic Cleansing); Nuclear proliferation</a:t>
            </a:r>
          </a:p>
          <a:p>
            <a:pPr eaLnBrk="1"/>
            <a:r>
              <a:rPr lang="en-US" dirty="0" smtClean="0"/>
              <a:t>Globalization – NAFTA; WTO protests</a:t>
            </a:r>
          </a:p>
          <a:p>
            <a:pPr eaLnBrk="1"/>
            <a:r>
              <a:rPr lang="en-US" dirty="0" smtClean="0"/>
              <a:t>Impeachment - affair, perjury, and acquittal; Partisanship intensifies</a:t>
            </a:r>
            <a:endParaRPr lang="en-US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W. Bush (2001-2009)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VFhUWFRcVFhQYFRQXFRQXFxcYFxQVFBQYHCggGBwlHBQUITEhJSkrLi4uFx8zODMsNygtLiwBCgoKDg0OGxAQGiwkHyUsLCwsLCwsLCwsLCwsLCwsLCwsLCwsLCwsLCwsLCwsLCwsLCwsLCwsLCwsLCwsLCwsLP/AABEIAQIAwwMBIgACEQEDEQH/xAAcAAABBQEBAQAAAAAAAAAAAAAGAAEDBAUCBwj/xABCEAABAwIEAwUGBAQDBwUAAAABAAIRAwQFEiExBkFREyJhcYEHMpGhsfBCUsHRFCNicqLh8SUzNUOCssIkc5Kz0v/EABkBAAIDAQAAAAAAAAAAAAAAAAABAgMEBf/EAC0RAAICAgEEAAMIAwEAAAAAAAABAhEDITEEEiJBMjNhE0JRcYGRsfEUI/AF/9oADAMBAAIRAxEAPwDzZ74BJWa3DqlbvtEg/IKxiVwGgCJnkt6xuqTKLczgzONAow1smwIq08pIO4MLWoYC99FtSnqSdR4KjUysrGe+0OnzR7ZYxRbbtf7gOkdFe21wQo8/vLV1N2V0SprPDXVGFzNSDEJ8aaO1LmuzB2s/oiDhW7ptY4nuBu5PNEpPTCgZvrJ1Ihr4kiUmWzsmdvWNN1f4mymrna/OHD4LdwSpSNGWgADr1SlLVgkBZHXdSszsh4kTsVJWZmquDyBJOvLwRpheHUzbgGHxqDohypIKAKVrYKTB6clVxCkTWc2MusAcvAotwvBMtCCQ476cksj8QjyUU6YhOFmLB04TJwgB0kk4TASdMnQIcJ0ydACSSToAUJJBJAwXviXvOUTlVapVLokzGgRTwzhrC4uLw4uHuqDi6gKYa1jA1s7haI0tEGDlKmXGGiSeS7q1XRkdMNO3Qre4RwwPe15eBH4Vs8VWDKVJz2MBc7c9PFT79kaANdlzmgtMgHUhSWVDO4agRG6KMcoBtHM1neLYLoSnLY0gQU38Q9rDT2Ez4q3guHmq8agBpB1581vcQ4ZTp0zULSXEQOgSnJXQJAgTO62bG7quptpUtI1JkD6pcPYe5zs7gMkGJ5+QRfhduxo1ECZIAEu8gNSfooOaSokomVacO5+/XJe/TugQ3zcYkrap2xYIHdb0AgfGPqtGpdmMoYWCeZE+ZDQfDYqWxYAdfPrHxG3mqnJslRkmzBE5WnxP6EKlcYa3drgPCdPj+5RbWc0baeAALfOOXzWRfOZ1aD5EfPRDBMFa5DDDtD4yPVMyoDqCPipcTbpESOh/8Vhm5c06GB0I+qiSo2gnCr2TTpI0PTn5K3UZB6oInKdME4TEOkmThADp0ySAHCSQCSYwZwvEOxLiBqRAXFxiVR7cr3ZhM67olvuFgQHg5QG97RCT2d4hskTA8VqTTKibDLnsqrX9D+iu3mPVXud3u678J6LTsOFzVtwYyvnc9PJYOKWraTyxrs0bnxR4thwVWnUHxlaN3jdR+gMNiIXWC4Z22YHTTQqnf2vZvyTJG/motpsfojtquV7XTEEEx0nVFNPEXXNQtH+6AEyP1VPBMANak+WkO/CStbAcPFNneIOugHPlmI+QUckojii7RpkCAIA0HIQNfhH1Whbsgd0a89YJ9eQ3+9+cMBquLW+6DDjuSecEeqKMPwgBY5ZKNePC5GXQtnfiaPQ/VW3W4jVvw5eREEeU+iJKFkwDb5K0LVvRQ+0Zd/jIDKhj3c3lE/GAqFei927d/wC79Ud1bRnTVUq1uOQSeRj/AMeKAetg0jX91l3eAt1BCPLil4LIumJKTB40gNt7Yslo5agamRz3XD63Lfp8Fs4jR/EN2mR+3wWHcnWRzH+fqroysyzhTO2mV0qlOofON1ZY+RIU0ypo6Tpk6Yh0kydADhJJJMYrzilohjhmBb3iEJGsG1C6ntMiVAVNZ25qPDBuVqjFIquwwseKMluHPALpiBzQxjFwyo/OwRm3Hioq9hUa5zS093cxp5qqhRS2gbCHh/E4zGpGVo9SsrErprqmenI5weqjr2T27g6idNlXY2SB1UKVjDXBeIiaFQOgOjK2OpG/pqtDDXQ155hkx000+nyHVC9phjqbwHDeDPh0H3zRng9CWP5yeXhA+HL/AKVRle9FsEbfCtkKdAdTqT4oktxrA+/v9VlYboxo6LUoHVYXydPHwa9pR0EyfvdTVICho1eQXTieatXBJkbtd1VuAIVoO1UFwFGgsxrwSNFiXw/db1y0H4LCuwVGiLMe62Kxbq17sjdpPq08vjK3Lpv36qrVpjK4eE/fzVkOTNl4BarUjX4qO1uodHInpz6+CsXDNT8+hWc3uvG51+/v7FyMzN5JJJSIDp0ySAOkyQKSBgYUQcKvoCo3PPaTp0UXE2DGi/M33HfIrHoVSxwcNwtXKKuD0LiWs19JzaRaH8+sIBs2sLv5hIC4qV3FxcSZO6jhOMaVBYb4kP8A04yEe7p1iEL4MykXjtiQJEKvdXrnxJ2EAAquCq0qZJs9DxwjtKOXYN+uxPyW3hmjYA/L6Cf9PihPDKhqhrj0jXTZFNq6GEjloD5EElUS5LIhBanut9CtWgZ+/uFiYc6WtP34LRffZTDRPU8gsbWzoxlS2b9u3RdVXiEM1uIsshupVenjbn7nX5KY/tEE1J4k+Up69Vsan/VD9G/JJ16Sq17eS0gnz1SsHIv3Nww7ELEvag6rJr13T3J9FC6lVPIx6IorcyxX2lZV9VI8lO8ubpEKGq2QU1pkXsxbh2vUKsaWoIOg18VI+pGnj/l+qjtnZiB0V5maNBmy7C5CdSKx0kkkCHCScJkAEt/atqMLXCZC8xxSxNGoWnbkeoXq8LDx/BxWYY94agrQnRA86CJuGsGLi7tAMrhA11Q3UplpIOhBgrWwDFTSc4ucSA3QTzUnbWhIbiDD6dEtaySeZPRY60sVxY1wMzQCDuFUsrR1V4Y3c/IKO62M2eHq5hzQNAJ5+uuwRTbXk0Z5h36j/JWcCsRQp5Q0OBHfnfzn1WTeWcVQ2lIaSSRzaBufvqs2SVyZpjDxUrDe1blptjoFFWkNc6ocrRudI+O8q9hY0aDyaOeg08tVZusNbUINXK+NW09Q0HqWjc+aymtxbQC3mIMOrWnYEOc7KCC7KMo3OqexqvMd3eYAJ5epRtWt2bNtyT1GWB5H/JKyw4g5nNA8N/mpOqFGMrG4ctAQS7pOqH+JARUIbzRhat7x5aITx1383wSrVlrh4mXRwd9SZGoIIkkBw5yRqB4Doo6eA12/i18C6J5wOXxRFh+oBB1VuravcIzFS7tUVfZ7sHKFB21QSeo1+Mc1WuKWXYH78ERMtez18vP5LJxYCCVEbjQBYg09pGvvfVbVC3DRDRymevVcXLJcCBJGvw2Ct6BsjSWkeGym3aRCEatlFJMnCvMI6SZOgBwkkEkAFpOi5phcUbgPbI1ELtp0VxFqtAlxZgkzVYNRuOoQcvXCzM0g8159xDg5pvlo7pPwTUqDtvgxmMnRFHCldlNxaRqdisSnThTNMQRuFRLLb0b8fSrt8uT1HC6gkzsQR+v6KrjDAKjIBzRDiNy0jZZ+AX/aUx1G/oiQ0A7LVbrAhw56dFXl9NBhWpQZawmpt5DREFFoIQth9SHuHKZHkdR8iEQWdeIVC5NMHo0wxZ93cCco7x6ch5lRYjiQa1Z9pUcGmpEk6xzhSbJvRq2rhn1EGEM8QwKmyvUcdkyWFh8Rv6rFxzEwSCBr0G5PgneqINoltKhYRnAgrfoXAIQObyo+MwA9fl4rYsqxbz81ESlRrYlBBhC18/cLcuq8hDl26SUCyMzGmMx6AR5krqsMtMA7kk+S6t2anwj6rrFSJEef7KcOSiUqiygnTJK8xDpJJ0AOEkgkgCLAsUyHI4907eCLQ8QF5y5E3D2JZhkedRt4pY5ejd1OG/JBKNlUuLZtRpa4bqzyXNIK4wJ1s8+v7Y03lp5bHqFDyRdxFh/aNzD3hqhCFnnGmdXDk742XsFvjSqA8jof3Xp2DXDXM0Ou7fHqF5GxEvDWJx/Lcf7Skt+LDJD76DeozJUH9TZ+v7BWxVMLCp1nFwLjMaDRa1JyommiuMl6Iazy9+WdBqenktei4AR4affos11HK5zusbLPrX9ZpkUHkfmBbA8xM/JOJNydm9dWrSPsrCq4WJn/AFUtK/rOEywDTQyTqYO/QaqG6uKsO77NNsrXOzfBTI2n/RXq2+Urm3frHooL1xE997jOmmWRHj4qrhdlWnNUqE6yGgDT1iSk0LbCOlRJb9ysW8ZDiPBEtGlkpSdyENXD5e48oUAfBlU6+R5nYgqpVfmM/cJ7h2qjCvgtWZcknwOnXKcKwqOgkmSQI6CSYJIAwynp1CHAjcJVGFriDuNFy1VHZ5DXB8T7RniNwtRp0Xn2H3hpPDhtzCO7S4D2BwV8JWc3qMXa7XBIg/iGwyPLh7rvkUXKG/tRUpuafROStEMOTskADF2x5BBG41TVqRY4tO4SCzM60XaDbDL8PpTz0+IW3b15aD9+CAeH7vLUynY/VGHahrvB2/geqlOPcrMLrHNr0wioVQ4AFXA3SAFg2tQtPgt23OYaKgviyAVcs6D1Cq3NxP4W+ev7q/UpnoqVa2lSTJtsxrx8nl6BTWjNFPUtSf3TPbkakyL+osTvIZCHLl0N8Sp69UvdHIKjd1JdptsmUvZn1t1wFJxBh9RlGncU5iP5g5QScjo+R9FRsb0VB0cNx+o8FoUaSMcn5MthOmSTInSSZJAHYSTBJAFziPCpBqMGo3HVC3Jek1GyDKDMdw00zmaO6fkUZI+0bemzX4sxzstvhzEcrsjjodliuTAxqNwoRdGicVJUejSpOSyMEve0YOo0K1XHRXp2cuce10D3EuHSO0aNRuhtpXo1akC2DsUEYzh5o1I/CdR+yqyR9m3pct+LKAJBkbhGmDVxVa0nXkUFuW7whdw4sPmFGDJ9TG1oJqNctOV3I7rcwm8Gyxa7JdMbxr49PgPqq7XOY7Q6clXKNSorjLSkg4fWHkVCaszPLVDoxYkahIYojtLlmRq3Vbx+/sLExK70gKOvfTzA++izq9wOqO0hLJfByXQCobO1dVeGN3cY8h1PzPomaS8iAYnQay48tP05o/4cwHsWZ3j+Y7cfkH5fPqp4sbnKkVZJ/Zxt8lDHrNrbSs2O62g8egYY+i8SpvIIIMEc17xx28U7CuTzplg83d39V4OQt2SNaOfF2bNlioOlTQ/m5Hz6LUBQjCtWl8+ntqPynb06KlwLEwlSWdRxdp94FvzHyV6lWa73SD5FQaaGShJIJJAFgcobiiHtLSJlTMbomZsrRJ0zz/EbM03lp25FVHI7xbDxVYeo2QPXplpLTuFRKNM6WLL3x+pbwW97OoOh0KOmukArzZF/DV/nblJ1b8wpQfop6jHatejeeVVxuyFWnH4uRVk7pXNZrdXENaNyTACsezHFuLtHnVRhBIO40KjtbnsyHTqD8fBWuIcSpvqE0QfFx0B8husemJOqrWJ+zbPqlSrk9X9m9N97b3zTrUz06tIdHMa6GDzaSPVRvE67dfAqz7C35W3DhuKrP+0z9UT8c4EKdTt6Y/lVdTA9x51Pod/ipZ8fipFGDJtxYEupzpMKF1vHMlXixJjNZny+ZWWzXRlvpRsoKdvnIGpEwABq906AAbj6rX/hnVXNYwFznGA0bnw+/Fej8McIigBUqQapHL3afg3x8VPFjeR0hZckca+pkcLcMdiO0qgGr+EbimP/ANeP2SGpTWlVpwq1wzSV18eOMI0jlZJuTtnlHtjxGGUrcfjJe7ybsPiQfReUkIq9oOIdtfVSDIYeybH9Hvf4i5DJYqZu5EorRGAuoUjWLsMUCVEDWpwFKG6rotQB0y9qR75+R+ZCZIBJR7UMO8FxMVGQfeG4Wk06Lz60ujTdmHr4hHNheNqMBCqhKzT1GHtdrgsMCGuJsN/5jRtuiamo7mnIIPNTatFOObhKzzdWbK5NN4cOW/kosSAp1HNBBg8lRdULvJVRg2bJ54RX4hrfcU02NGTvvjYe6P7nfoEJYliVSu6ajp6NGjW+QVUNT5VoSOe9nKloBcBqmtxqhgeyexqzy0KjvzVh8mheu0rRtSk6nUGZjtCP26FAvswtMllT03e93w7v6L0Wzbopz1jSIfePJeKuGKlqSdXUSe7U/LOwfGx5TsfkhylSe9wZTaXOdAAB+Z6DxOgRfxvx+41KlCg1/ZMDs9VsRUiJOcHRgJy8p8QRIs60o3AOTuuEsDm5hGfvtgd3MTtJHilj/wDO713d1Fz67t01f1PVuEuE22rMz4dWcO87k0fkZ4dTzPoFvVKSCOBuLCHMtLpxJIaKFw4BoqkiRRdqe/0J94eO59VaouDxPtZU59/kY9xTWNxPe/w1nXrc2U3Fs83nRg/+RaiWrSXl/twxTJQo2wOtV5qO/sp7A+b3NP8A0K9ZNEKtniTxzJk8zzJ5lR5VO9chqpLiEBSNC6LU7WoERuGvqnLV1Ubp978l3EoGRgJKQNSSoDly0MGvzSdr7p38PFZxKq163ILJCLb0dXNOMY+QdX/EVKiN87yNGN5f3HkhLE+IK1YkZsjfyN0HqdyssBdNC1pHJfImsXYaugFIGpgcZU2665ePNO0IA4KsYcySB1cB9/FVnLT4epzVpDrUH1CTA+k+DbXJaUB/RPxJP6p+OsUfToChRJFWsIJG7KeznA8idh6nktTC2BlGnOzabdt9hoBzJ6KK0wrM91avBe/Zu4Y0e6weQ+cqx0+Ss8nfS/hKlKnV1FUFzdCQNcrpOwjM0yQfrNTGLVjpqUiztA4OcXVCWmJDgWAAQSBpEQQOaLeO3Uv4lrKtNpZTptyl/uGo5znBsc+6I9R5jzynXLHsLXu7BxMAhjW0y+oIENJ0kT6+C6WN9uJGaSuZoYJhtS8aJYBl1JyluUhxylk6jca6fJe4cO3NTs2065moABnP4wOZ/q+qwuE8Iy05I3gfqi0W40HqsGeSfPJfBVwSVGr5t9qmLfxGI1oMtpRQbrp/LnP/AIy/4BfQXEOLNtrWtXd/yqbnD+pwHcb5l0D1XyjVcXElxlxJLidyTqT8SqI8FqWyOEoXSdMZyE2Vduao31CTAGvU7D90AKo4Aan78EqOo1EdJ3hJlEDU6nr+w5KVADZU6eEkDHxiyNFxHI+6Vj1Br6I145EU6fjU+jSgl+5UIRonlyudWKF2wLglTUmqZUSBqeU6ZAyNw1lOSmeUggDhyIOEKc3VAdXrBIRd7OKGbEbZv9X0BSBn0w2me5yAGjfIRJ8VzfXLaTHVH+6wFx9OQ8SrxbqPJAvtVvi2gyg0w6tUAPeyksaQXQ4GQeYjXuqWNd8kiuTpWAt2Kt1Vq1KhcB2zajAWtDSSAwgPJ1a3VrSN8nnGHi1uH1BRYABnLjlawhsOdlaQ0w0GQOgnyW3iN0adIUqWd1V1KaWVpcQWuJ3JkHvco2Giy8NtezJqPILnnPmLQJcYLRmJ1k09P7l2pRVKKMSfs9v4Rq57Wi7mW97+4adPuVtFAvsquzUp19Ia6o2qxpcC5oc3K4GNB3qZMeKPAFxeoj25GjbjdxR5j7dMR7OzpUAda9UEjqyl3j/jNJeFOXoftvxTtcR7IHu29JrI6PqfzH/4TS+C89hJcFiOYTp4TwgBoXLgu0oQBxmXQK4qDmEqb5CAJISXQKSdjNzj0fyaZ6VPq0oKuNx5Iu4/q9yk3q4u+Aj/AMkIu1bPRQQiOVaYqjVZYVISJlyU52XLygZwd11C4C7lADI29lhjFLafzH/tKCJ1Rl7Nf+JW3936FL2D4PqMLxT2g4uTfVqriMtuOxogiJeGZ6nfjmczdPyHXXX2KpchjHPdsxpcfJoJP0XgznG4uzMxTqFzpaMr6maoHd6p0Dtj5RstPRw8mzPmlqi1g+F98veAXGoS0hz3gNqS7LHMyGDeQfNYldxuaoptGVrdXE05mpRcDo5oETr9haeJXbqp7CkWEZGVC7tIILO69swOTHafVTsZStwXHRnaCQM74L2ETBImS8nwOkrrNGRP2Hvs+c1tZ9JuUEUg/IIAA7gkNEgd7Nz5o7e8NBJMACSegG5XlvsrbUN0+pVc7MaVSnlc0CGtqMLPH3SNOkIt9pmJdhhl0+YLqfZNPOapFMEeWefRcfrF/u/Y2YPgPnHG8RNxcVq5/wCbUfUE8g5xLW+jYHoqCdyQVJeOEdHgZtWhQNAubcOoU3ljtWVHvbnA60zDmjmNNhqUCEaFe88IcaWl24Uw3s309KbauWSwDKMpBgaRLfPfRLuS21/ZJJvg8JuKD2OLKjHMe3RzHAtcPMFcIu9sl69+KPbrlo06dNoM6hze1c6PE1CJ/p8EIyiLtCa2Vb1+gaNz9FJRZACho95xd6DyVkFMR2AmTBJIC1xpcB/Ykfld8yP2Q6x3Iqe/eTlB5Ax8VWUIO1ZPLHtm0IbqzTKruCmpKaKyclcFPK4TGILormV0gDlu4Rl7Nnf7Tt/7j9Cgxh1Hmi/2emMTtv74+RQuRej33jy4czDrgMjO9vZN7wbrUIae8doBcfReR1n9gwU6WbtHS9pGZ+WHgVXFx20JJ0/dem+0q9bTtqYe6Je4jWJLaTwBtzLgvNsKty9z67x33y4APe4BrqUkQOcsbz01XT6ONQv8WY8r2XrSky3pw90T2gDjDCXPAdlIAnXMRrAESIWbQoG6qCtUENdT0a2q6c1PUEiDEkNgc9QI5dU3m6dLZbSaWVKbcgAJIymXbDceo8ZV/Eb4UcraYaS6o+n2YcGgB2oIazaAB1E6LYtlHH5hfwPdD+PdRg5hQNTNGhaezaACRJ2J3hUvb7iGW3t6AOtSsahHVtJsf91RvwXXssw/s7iX/wC97B7XnPnmKjIHTSTtvKFPbrf58QZT5UaDfR1Rxc7/AAimuT1nzv0NuD4TzglMmlPKzF50CkD/AJFNK5lAEtWq5xzPc55gDM5znGBsJcSY8FVuXaQNzp+/6qUlQNMvJ6aDz5oAka2AAugmJTSgCUJlxKSLAoXvL1VZJJU4+EW9R8xnTtlJSSSVxSiZchJJAzlSOTJJgjmnuirgT/iVr/7n/iUkkLlC9HsHtWaD/AgiQa8EHUEEaghA/ETy2i0NJAFSkAAYjupJLrdL8r9/5ZhyfGScPPP8O3U6U9PDvM26KS0pg1LtxALgaRDiAXAl9MEzvMEj1KSS1R4X6fwVPl/97D/gRx/i6gnQU6sDkP5/Ieg+C8j9qh/2tef30/8A6KSSS4/V/Of5I29P8AIlOE6Syl46YJJJgMVBae76pJIAlKQSSQAkkkk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598"/>
            <a:ext cx="3947510" cy="52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77000"/>
          </a:xfrm>
        </p:spPr>
        <p:txBody>
          <a:bodyPr/>
          <a:lstStyle/>
          <a:p>
            <a:r>
              <a:rPr lang="en-US" b="1" dirty="0" smtClean="0"/>
              <a:t>2000 Election </a:t>
            </a:r>
            <a:r>
              <a:rPr lang="en-US" dirty="0" smtClean="0"/>
              <a:t>– closest since 1876; recount in Florida halted by Supreme Court in </a:t>
            </a:r>
            <a:r>
              <a:rPr lang="en-US" i="1" dirty="0" smtClean="0"/>
              <a:t>Bush v. Gore</a:t>
            </a:r>
            <a:endParaRPr lang="en-US" dirty="0" smtClean="0"/>
          </a:p>
          <a:p>
            <a:r>
              <a:rPr lang="en-US" b="1" dirty="0" smtClean="0"/>
              <a:t>Bush Tax Cuts </a:t>
            </a:r>
            <a:r>
              <a:rPr lang="en-US" dirty="0" smtClean="0"/>
              <a:t>– cuts across all income levels, but benefitted wealthiest and contributed to </a:t>
            </a:r>
            <a:r>
              <a:rPr lang="en-US" dirty="0" smtClean="0"/>
              <a:t>budget deficits</a:t>
            </a:r>
            <a:endParaRPr lang="en-US" dirty="0" smtClean="0"/>
          </a:p>
          <a:p>
            <a:r>
              <a:rPr lang="en-US" b="1" dirty="0" smtClean="0"/>
              <a:t>No Child Left Behind</a:t>
            </a:r>
            <a:r>
              <a:rPr lang="en-US" dirty="0" smtClean="0"/>
              <a:t> – education reform, testing</a:t>
            </a:r>
          </a:p>
          <a:p>
            <a:r>
              <a:rPr lang="en-US" b="1" dirty="0" smtClean="0"/>
              <a:t>9/11</a:t>
            </a:r>
            <a:r>
              <a:rPr lang="en-US" dirty="0" smtClean="0"/>
              <a:t> – Al Qaeda – radical Islamic </a:t>
            </a:r>
            <a:r>
              <a:rPr lang="en-US" dirty="0" smtClean="0"/>
              <a:t>fundamentalists</a:t>
            </a:r>
            <a:endParaRPr lang="en-US" dirty="0"/>
          </a:p>
          <a:p>
            <a:pPr lvl="1"/>
            <a:r>
              <a:rPr lang="en-US" b="1" dirty="0" smtClean="0"/>
              <a:t>War on Terror; War in Afghanistan; War in Iraq</a:t>
            </a:r>
          </a:p>
          <a:p>
            <a:pPr lvl="1"/>
            <a:r>
              <a:rPr lang="en-US" b="1" dirty="0" smtClean="0"/>
              <a:t>Patriot Act</a:t>
            </a:r>
            <a:r>
              <a:rPr lang="en-US" dirty="0" smtClean="0"/>
              <a:t> – gave gov’t brad surveillance powers; limited civil liberties. </a:t>
            </a:r>
            <a:r>
              <a:rPr lang="en-US" b="1" dirty="0" smtClean="0"/>
              <a:t>Dept. of Homeland Security</a:t>
            </a:r>
            <a:endParaRPr lang="en-US" dirty="0" smtClean="0"/>
          </a:p>
          <a:p>
            <a:r>
              <a:rPr lang="en-US" b="1" dirty="0" smtClean="0"/>
              <a:t>The Great Recession</a:t>
            </a:r>
            <a:r>
              <a:rPr lang="en-US" dirty="0" smtClean="0"/>
              <a:t> – worst since Great Depression; housing bubble burst; credit &amp; financial sector crisis; Wall Street bailouts (TARP stimulus)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Barack Obama (2009- 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9792"/>
            <a:ext cx="3886200" cy="53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r>
              <a:rPr lang="en-US" b="1" dirty="0" smtClean="0"/>
              <a:t>American Recovery and Reinvestment Act</a:t>
            </a:r>
            <a:r>
              <a:rPr lang="en-US" dirty="0" smtClean="0"/>
              <a:t> - $787 Billion economic </a:t>
            </a:r>
            <a:r>
              <a:rPr lang="en-US" dirty="0" smtClean="0"/>
              <a:t>stimulus during Great Recession </a:t>
            </a:r>
            <a:r>
              <a:rPr lang="en-US" dirty="0" smtClean="0"/>
              <a:t>– tax cuts, $ for construction, education, etc.</a:t>
            </a:r>
          </a:p>
          <a:p>
            <a:r>
              <a:rPr lang="en-US" b="1" dirty="0" smtClean="0"/>
              <a:t>Affordable </a:t>
            </a:r>
            <a:r>
              <a:rPr lang="en-US" b="1" dirty="0" smtClean="0"/>
              <a:t>Care </a:t>
            </a:r>
            <a:r>
              <a:rPr lang="en-US" b="1" dirty="0" smtClean="0"/>
              <a:t>Act (Obamacare)</a:t>
            </a:r>
            <a:r>
              <a:rPr lang="en-US" dirty="0" smtClean="0"/>
              <a:t> – Extended healthcare through combination of subsidies, mandates, and insurance exchanges. Opposed by conservatives.</a:t>
            </a:r>
          </a:p>
          <a:p>
            <a:r>
              <a:rPr lang="en-US" b="1" dirty="0" smtClean="0"/>
              <a:t>Rise of Tea Party</a:t>
            </a:r>
            <a:r>
              <a:rPr lang="en-US" dirty="0" smtClean="0"/>
              <a:t> – </a:t>
            </a:r>
            <a:r>
              <a:rPr lang="en-US" dirty="0" smtClean="0"/>
              <a:t>Right-wing </a:t>
            </a:r>
            <a:r>
              <a:rPr lang="en-US" dirty="0" smtClean="0"/>
              <a:t>activists (conservatives and libertarians) supporting limited government, low taxes, and socially conservative causes (gun rights, “family values,” etc.)</a:t>
            </a:r>
          </a:p>
          <a:p>
            <a:r>
              <a:rPr lang="en-US" b="1" dirty="0" smtClean="0"/>
              <a:t>Foreign Policy – </a:t>
            </a:r>
            <a:r>
              <a:rPr lang="en-US" dirty="0" smtClean="0"/>
              <a:t>drone warfare; drawing down wars in Iraq and Afghanistan</a:t>
            </a:r>
            <a:r>
              <a:rPr lang="en-US" dirty="0"/>
              <a:t>;</a:t>
            </a:r>
            <a:r>
              <a:rPr lang="en-US" dirty="0" smtClean="0"/>
              <a:t> killing Osama bin Laden; Arab Spring</a:t>
            </a:r>
            <a:r>
              <a:rPr lang="en-US" dirty="0" smtClean="0"/>
              <a:t>; ISIS.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5562600"/>
          </a:xfrm>
        </p:spPr>
        <p:txBody>
          <a:bodyPr/>
          <a:lstStyle/>
          <a:p>
            <a:r>
              <a:rPr lang="en-US" dirty="0" smtClean="0"/>
              <a:t>Graying of America</a:t>
            </a:r>
          </a:p>
          <a:p>
            <a:r>
              <a:rPr lang="en-US" dirty="0" smtClean="0"/>
              <a:t>Budget Deficits and National Debt</a:t>
            </a:r>
          </a:p>
          <a:p>
            <a:r>
              <a:rPr lang="en-US" dirty="0" smtClean="0"/>
              <a:t>Immigration reform</a:t>
            </a:r>
          </a:p>
          <a:p>
            <a:r>
              <a:rPr lang="en-US" dirty="0" smtClean="0"/>
              <a:t>Gay rights and same-sex marriage</a:t>
            </a:r>
          </a:p>
          <a:p>
            <a:r>
              <a:rPr lang="en-US" dirty="0" smtClean="0"/>
              <a:t>Campaign finance</a:t>
            </a:r>
          </a:p>
          <a:p>
            <a:r>
              <a:rPr lang="en-US" dirty="0" smtClean="0"/>
              <a:t>Gun Violence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Health Care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5638800"/>
          </a:xfrm>
        </p:spPr>
        <p:txBody>
          <a:bodyPr/>
          <a:lstStyle/>
          <a:p>
            <a:r>
              <a:rPr lang="en-US" dirty="0" smtClean="0"/>
              <a:t>Income/Wealth Gap</a:t>
            </a:r>
          </a:p>
          <a:p>
            <a:r>
              <a:rPr lang="en-US" dirty="0" smtClean="0"/>
              <a:t>Partisanship </a:t>
            </a:r>
            <a:r>
              <a:rPr lang="en-US" dirty="0" smtClean="0">
                <a:sym typeface="Wingdings" pitchFamily="2" charset="2"/>
              </a:rPr>
              <a:t> Gridlock</a:t>
            </a:r>
          </a:p>
          <a:p>
            <a:r>
              <a:rPr lang="en-US" dirty="0" smtClean="0">
                <a:sym typeface="Wingdings" pitchFamily="2" charset="2"/>
              </a:rPr>
              <a:t>Tech boom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Privacy/Surveillance</a:t>
            </a:r>
          </a:p>
          <a:p>
            <a:r>
              <a:rPr lang="en-US" dirty="0" smtClean="0">
                <a:sym typeface="Wingdings" pitchFamily="2" charset="2"/>
              </a:rPr>
              <a:t>Sunbelt Migration</a:t>
            </a:r>
          </a:p>
          <a:p>
            <a:r>
              <a:rPr lang="en-US" dirty="0" smtClean="0">
                <a:sym typeface="Wingdings" pitchFamily="2" charset="2"/>
              </a:rPr>
              <a:t>Racism</a:t>
            </a:r>
          </a:p>
          <a:p>
            <a:r>
              <a:rPr lang="en-US" dirty="0" smtClean="0">
                <a:sym typeface="Wingdings" pitchFamily="2" charset="2"/>
              </a:rPr>
              <a:t>“Culture Wars”</a:t>
            </a:r>
          </a:p>
          <a:p>
            <a:r>
              <a:rPr lang="en-US" dirty="0" smtClean="0">
                <a:sym typeface="Wingdings" pitchFamily="2" charset="2"/>
              </a:rPr>
              <a:t>Entitlement reform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Social Security, Medicare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B.	Amnesty Plan</a:t>
            </a:r>
            <a:endParaRPr lang="en-US" sz="1800" smtClean="0"/>
          </a:p>
        </p:txBody>
      </p:sp>
      <p:sp>
        <p:nvSpPr>
          <p:cNvPr id="6147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228600" y="114300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buSzTx/>
              <a:buFontTx/>
              <a:buNone/>
            </a:pPr>
            <a:r>
              <a:rPr lang="en-US" smtClean="0"/>
              <a:t>1.	Ford pardons “draft dodgers” for 2 years’ public work</a:t>
            </a:r>
            <a:endParaRPr lang="en-US" sz="1800" smtClean="0"/>
          </a:p>
        </p:txBody>
      </p:sp>
      <p:pic>
        <p:nvPicPr>
          <p:cNvPr id="6148" name="Picture 3" descr="fordspard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8"/>
            <a:ext cx="9144000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630238" eaLnBrk="1"/>
            <a:r>
              <a:rPr lang="en-US" sz="2700" smtClean="0"/>
              <a:t>C.	INFLATION:  OPEC Oil	Embargo 1973</a:t>
            </a:r>
            <a:endParaRPr lang="en-US" sz="1800" smtClean="0"/>
          </a:p>
        </p:txBody>
      </p:sp>
      <p:sp>
        <p:nvSpPr>
          <p:cNvPr id="7171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735138"/>
            <a:ext cx="4343400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0250" indent="-730250" eaLnBrk="1">
              <a:buFontTx/>
              <a:buAutoNum type="arabicPeriod"/>
            </a:pPr>
            <a:r>
              <a:rPr lang="en-US" smtClean="0"/>
              <a:t>Reason:  for our support of Israel</a:t>
            </a:r>
          </a:p>
          <a:p>
            <a:pPr marL="730250" indent="-730250" eaLnBrk="1">
              <a:buFontTx/>
              <a:buAutoNum type="arabicPeriod"/>
            </a:pPr>
            <a:r>
              <a:rPr lang="en-US" smtClean="0"/>
              <a:t>Prices of gas and oil doubled</a:t>
            </a:r>
          </a:p>
          <a:p>
            <a:pPr marL="730250" indent="-730250" eaLnBrk="1">
              <a:buFontTx/>
              <a:buAutoNum type="arabicPeriod"/>
            </a:pPr>
            <a:r>
              <a:rPr lang="en-US" smtClean="0"/>
              <a:t>Rationing of gas and federal incentives help ease shortages</a:t>
            </a:r>
          </a:p>
          <a:p>
            <a:pPr marL="730250" indent="-730250" eaLnBrk="1">
              <a:buFontTx/>
              <a:buAutoNum type="arabicPeriod"/>
            </a:pPr>
            <a:r>
              <a:rPr lang="en-US" smtClean="0"/>
              <a:t>Inflation topped 10% - worst recession since WWII</a:t>
            </a:r>
          </a:p>
          <a:p>
            <a:pPr marL="990600" lvl="1" indent="-533400" eaLnBrk="1">
              <a:spcBef>
                <a:spcPts val="600"/>
              </a:spcBef>
              <a:buFontTx/>
              <a:buAutoNum type="arabicPeriod"/>
            </a:pPr>
            <a:r>
              <a:rPr lang="en-US" sz="2000" b="1" u="sng" smtClean="0"/>
              <a:t>Stagflation</a:t>
            </a:r>
            <a:r>
              <a:rPr lang="en-US" sz="2000" b="1" smtClean="0"/>
              <a:t> – high unemployment coupled w/ high inflation.</a:t>
            </a:r>
            <a:endParaRPr lang="en-US" sz="1800" smtClean="0"/>
          </a:p>
        </p:txBody>
      </p:sp>
      <p:pic>
        <p:nvPicPr>
          <p:cNvPr id="7172" name="Picture 3" descr="3ed05_0asorrynog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800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/>
            <a:endParaRPr lang="en-US" smtClean="0"/>
          </a:p>
        </p:txBody>
      </p:sp>
      <p:sp>
        <p:nvSpPr>
          <p:cNvPr id="8195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buFontTx/>
              <a:buBlip>
                <a:blip r:embed="rId2"/>
              </a:buBlip>
            </a:pPr>
            <a:endParaRPr lang="en-US" smtClean="0"/>
          </a:p>
        </p:txBody>
      </p:sp>
      <p:pic>
        <p:nvPicPr>
          <p:cNvPr id="8196" name="Picture 3" descr="04oil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876300" eaLnBrk="1"/>
            <a:r>
              <a:rPr lang="en-US" sz="4400" smtClean="0"/>
              <a:t>III.	Presidency of Jimmy Carter</a:t>
            </a:r>
            <a:endParaRPr lang="en-US" sz="1800" smtClean="0"/>
          </a:p>
        </p:txBody>
      </p:sp>
      <p:sp>
        <p:nvSpPr>
          <p:cNvPr id="9219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0" y="1735138"/>
            <a:ext cx="4479925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46125" indent="-746125" eaLnBrk="1">
              <a:lnSpc>
                <a:spcPct val="90000"/>
              </a:lnSpc>
              <a:buFontTx/>
              <a:buAutoNum type="alphaUcPeriod"/>
            </a:pPr>
            <a:r>
              <a:rPr lang="en-US" sz="2800" smtClean="0"/>
              <a:t>From Plains, Georgia</a:t>
            </a:r>
          </a:p>
          <a:p>
            <a:pPr marL="1143000" lvl="1" indent="-692150" eaLnBrk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600" smtClean="0"/>
              <a:t>Peanut Farmer</a:t>
            </a:r>
          </a:p>
          <a:p>
            <a:pPr marL="1143000" lvl="1" indent="-692150" eaLnBrk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600" smtClean="0"/>
              <a:t>Baptist upbringing</a:t>
            </a:r>
          </a:p>
          <a:p>
            <a:pPr marL="1143000" lvl="1" indent="-692150" eaLnBrk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600" smtClean="0"/>
              <a:t>“Competent and compassionate Government”</a:t>
            </a:r>
          </a:p>
          <a:p>
            <a:pPr marL="1143000" lvl="1" indent="-692150" eaLnBrk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600" smtClean="0"/>
              <a:t>Governor of Georgia</a:t>
            </a:r>
          </a:p>
          <a:p>
            <a:pPr marL="1458913" lvl="2" indent="-660400" eaLnBrk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600" b="1" smtClean="0"/>
              <a:t>Washington “outsider”</a:t>
            </a:r>
            <a:endParaRPr lang="en-US" sz="1800" smtClean="0"/>
          </a:p>
        </p:txBody>
      </p:sp>
      <p:pic>
        <p:nvPicPr>
          <p:cNvPr id="9220" name="Picture 3" descr="Photo of James Car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86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B. Carter’s Achievements</a:t>
            </a:r>
            <a:endParaRPr lang="en-US" sz="180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914400" indent="-914400" eaLnBrk="1">
              <a:buFontTx/>
              <a:buAutoNum type="arabicPeriod"/>
            </a:pPr>
            <a:r>
              <a:rPr lang="en-US" sz="3600" smtClean="0"/>
              <a:t>Helsinki Accords:  human rights</a:t>
            </a:r>
          </a:p>
          <a:p>
            <a:pPr marL="914400" indent="-914400" eaLnBrk="1">
              <a:buFontTx/>
              <a:buAutoNum type="arabicPeriod"/>
            </a:pPr>
            <a:r>
              <a:rPr lang="en-US" sz="3600" smtClean="0"/>
              <a:t>Camp David Accords, 1977:  Peace treaty b/w Israel and Egypt</a:t>
            </a:r>
          </a:p>
          <a:p>
            <a:pPr marL="914400" indent="-914400" eaLnBrk="1">
              <a:buFontTx/>
              <a:buAutoNum type="arabicPeriod"/>
            </a:pPr>
            <a:r>
              <a:rPr lang="en-US" sz="3600" smtClean="0"/>
              <a:t>Panama Canal Treaties, 1977:  turn canal over to Panama</a:t>
            </a:r>
            <a:endParaRPr lang="en-US" sz="1800" smtClean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/>
            <a:r>
              <a:rPr lang="en-US" smtClean="0"/>
              <a:t>C.	Carter’s Failures</a:t>
            </a:r>
            <a:endParaRPr lang="en-US" sz="1800" smtClean="0"/>
          </a:p>
        </p:txBody>
      </p:sp>
      <p:pic>
        <p:nvPicPr>
          <p:cNvPr id="11267" name="Picture 2" descr="70s-iranian-host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38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 descr="US_I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3200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0908"/>
      </a:accent1>
      <a:accent2>
        <a:srgbClr val="4A0505"/>
      </a:accent2>
      <a:accent3>
        <a:srgbClr val="FFFFFF"/>
      </a:accent3>
      <a:accent4>
        <a:srgbClr val="000000"/>
      </a:accent4>
      <a:accent5>
        <a:srgbClr val="C3AAAA"/>
      </a:accent5>
      <a:accent6>
        <a:srgbClr val="420404"/>
      </a:accent6>
      <a:hlink>
        <a:srgbClr val="0000FF"/>
      </a:hlink>
      <a:folHlink>
        <a:srgbClr val="FF00FF"/>
      </a:folHlink>
    </a:clrScheme>
    <a:fontScheme name="Default">
      <a:majorFont>
        <a:latin typeface="Goudy Old Style"/>
        <a:ea typeface="Goudy Old Style"/>
        <a:cs typeface="Goudy Old Style"/>
      </a:majorFont>
      <a:minorFont>
        <a:latin typeface="Goudy Old Style"/>
        <a:ea typeface="Goudy Old Style"/>
        <a:cs typeface="Goudy Old Sty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860908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oudy Old Style" pitchFamily="18" charset="0"/>
            <a:ea typeface="Goudy Old Style" pitchFamily="18" charset="0"/>
            <a:cs typeface="Goudy Old Style" pitchFamily="18" charset="0"/>
            <a:sym typeface="Goudy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860908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oudy Old Style" pitchFamily="18" charset="0"/>
            <a:ea typeface="Goudy Old Style" pitchFamily="18" charset="0"/>
            <a:cs typeface="Goudy Old Style" pitchFamily="18" charset="0"/>
            <a:sym typeface="Goudy Old Style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0908"/>
      </a:accent1>
      <a:accent2>
        <a:srgbClr val="4A0505"/>
      </a:accent2>
      <a:accent3>
        <a:srgbClr val="FFFFFF"/>
      </a:accent3>
      <a:accent4>
        <a:srgbClr val="000000"/>
      </a:accent4>
      <a:accent5>
        <a:srgbClr val="C3AAAA"/>
      </a:accent5>
      <a:accent6>
        <a:srgbClr val="420404"/>
      </a:accent6>
      <a:hlink>
        <a:srgbClr val="0000FF"/>
      </a:hlink>
      <a:folHlink>
        <a:srgbClr val="FF00FF"/>
      </a:folHlink>
    </a:clrScheme>
    <a:fontScheme name="Default - Default">
      <a:majorFont>
        <a:latin typeface="Goudy Old Style"/>
        <a:ea typeface="Goudy Old Style"/>
        <a:cs typeface="Goudy Old Style"/>
      </a:majorFont>
      <a:minorFont>
        <a:latin typeface="Goudy Old Style"/>
        <a:ea typeface="Goudy Old Style"/>
        <a:cs typeface="Goudy Old Sty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860908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oudy Old Style" pitchFamily="18" charset="0"/>
            <a:ea typeface="Goudy Old Style" pitchFamily="18" charset="0"/>
            <a:cs typeface="Goudy Old Style" pitchFamily="18" charset="0"/>
            <a:sym typeface="Goudy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860908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oudy Old Style" pitchFamily="18" charset="0"/>
            <a:ea typeface="Goudy Old Style" pitchFamily="18" charset="0"/>
            <a:cs typeface="Goudy Old Style" pitchFamily="18" charset="0"/>
            <a:sym typeface="Goudy Old Style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0908"/>
      </a:accent1>
      <a:accent2>
        <a:srgbClr val="4A0505"/>
      </a:accent2>
      <a:accent3>
        <a:srgbClr val="FFFFFF"/>
      </a:accent3>
      <a:accent4>
        <a:srgbClr val="000000"/>
      </a:accent4>
      <a:accent5>
        <a:srgbClr val="C3AAAA"/>
      </a:accent5>
      <a:accent6>
        <a:srgbClr val="42040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1024</Words>
  <Application>Microsoft Office PowerPoint</Application>
  <PresentationFormat>On-screen Show (4:3)</PresentationFormat>
  <Paragraphs>161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</vt:lpstr>
      <vt:lpstr>Default - Default</vt:lpstr>
      <vt:lpstr>The Conservative Ascendancy</vt:lpstr>
      <vt:lpstr>I. Nixon’s Legacy</vt:lpstr>
      <vt:lpstr>II. Ford Presidency</vt:lpstr>
      <vt:lpstr>B. Amnesty Plan</vt:lpstr>
      <vt:lpstr>C. INFLATION:  OPEC Oil Embargo 1973</vt:lpstr>
      <vt:lpstr>PowerPoint Presentation</vt:lpstr>
      <vt:lpstr>III. Presidency of Jimmy Carter</vt:lpstr>
      <vt:lpstr>B. Carter’s Achievements</vt:lpstr>
      <vt:lpstr>C. Carter’s Failures</vt:lpstr>
      <vt:lpstr>PowerPoint Presentation</vt:lpstr>
      <vt:lpstr>PowerPoint Presentation</vt:lpstr>
      <vt:lpstr>Nuclear Accident:  3 Mile Island</vt:lpstr>
      <vt:lpstr>IV. President Ronald Reagan</vt:lpstr>
      <vt:lpstr>A. Reagan’s Domestic Policies</vt:lpstr>
      <vt:lpstr>PowerPoint Presentation</vt:lpstr>
      <vt:lpstr>B. Balanced Budget?</vt:lpstr>
      <vt:lpstr>C. Farm Aid</vt:lpstr>
      <vt:lpstr>D. Immigration</vt:lpstr>
      <vt:lpstr>Reagan’s Foreign Policy</vt:lpstr>
      <vt:lpstr>C. Middle East</vt:lpstr>
      <vt:lpstr>Reagan’s Second Term 1985-1989</vt:lpstr>
      <vt:lpstr>PowerPoint Presentation</vt:lpstr>
      <vt:lpstr>B. Iran Contra Affair</vt:lpstr>
      <vt:lpstr>C. Glasnost and Perestroika</vt:lpstr>
      <vt:lpstr>D. Apartheid in South Africa</vt:lpstr>
      <vt:lpstr>E. Rise of the Christian Right</vt:lpstr>
      <vt:lpstr>PowerPoint Presentation</vt:lpstr>
      <vt:lpstr>“A Conservative Revolution?”</vt:lpstr>
      <vt:lpstr>George H. W. Bush (1989-1993)</vt:lpstr>
      <vt:lpstr>Foreign Policy</vt:lpstr>
      <vt:lpstr>Domestic Issues</vt:lpstr>
      <vt:lpstr>Bill Clinton (1993-2001)</vt:lpstr>
      <vt:lpstr>PowerPoint Presentation</vt:lpstr>
      <vt:lpstr>George W. Bush (2001-2009)</vt:lpstr>
      <vt:lpstr>PowerPoint Presentation</vt:lpstr>
      <vt:lpstr>Barack Obama (2009- )</vt:lpstr>
      <vt:lpstr>PowerPoint Presentation</vt:lpstr>
      <vt:lpstr>Contemporary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Conservative Ascendancy</dc:title>
  <dc:creator>Dennis Urban</dc:creator>
  <cp:lastModifiedBy>Dennis Urban</cp:lastModifiedBy>
  <cp:revision>18</cp:revision>
  <cp:lastPrinted>2015-04-21T12:23:32Z</cp:lastPrinted>
  <dcterms:modified xsi:type="dcterms:W3CDTF">2016-04-14T14:24:55Z</dcterms:modified>
</cp:coreProperties>
</file>